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Agrandir" panose="020B0604020202020204" charset="0"/>
      <p:regular r:id="rId67"/>
    </p:embeddedFont>
    <p:embeddedFont>
      <p:font typeface="Agrandir Medium" panose="020B0604020202020204" charset="0"/>
      <p:regular r:id="rId68"/>
    </p:embeddedFont>
    <p:embeddedFont>
      <p:font typeface="Arimo Bold" panose="020B0604020202020204" charset="0"/>
      <p:regular r:id="rId69"/>
    </p:embeddedFont>
    <p:embeddedFont>
      <p:font typeface="Canva Sans" panose="020B0604020202020204" charset="0"/>
      <p:regular r:id="rId70"/>
    </p:embeddedFont>
    <p:embeddedFont>
      <p:font typeface="Canva Sans Bold" panose="020B0604020202020204" charset="0"/>
      <p:regular r:id="rId71"/>
    </p:embeddedFont>
    <p:embeddedFont>
      <p:font typeface="Inter" panose="020B0604020202020204" charset="0"/>
      <p:regular r:id="rId72"/>
    </p:embeddedFont>
    <p:embeddedFont>
      <p:font typeface="Inter Bold" panose="020B0604020202020204" charset="0"/>
      <p:regular r:id="rId73"/>
    </p:embeddedFont>
    <p:embeddedFont>
      <p:font typeface="Lato" panose="020F0502020204030203" pitchFamily="34" charset="0"/>
      <p:regular r:id="rId74"/>
    </p:embeddedFont>
    <p:embeddedFont>
      <p:font typeface="Montserrat Bold" panose="020B0604020202020204"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data.mendeley.com/datasets/fxjm8fb6mw/2" TargetMode="Externa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3.jpe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61.jpeg"/><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jpeg"/><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54436" y="2554812"/>
            <a:ext cx="4552882" cy="9008658"/>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9811" r="-49811"/>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2" name="AutoShape 12"/>
          <p:cNvSpPr/>
          <p:nvPr/>
        </p:nvSpPr>
        <p:spPr>
          <a:xfrm>
            <a:off x="14586779" y="8929688"/>
            <a:ext cx="2672521" cy="0"/>
          </a:xfrm>
          <a:prstGeom prst="line">
            <a:avLst/>
          </a:prstGeom>
          <a:ln w="657225" cap="rnd">
            <a:gradFill>
              <a:gsLst>
                <a:gs pos="0">
                  <a:srgbClr val="5DE0E6">
                    <a:alpha val="100000"/>
                  </a:srgbClr>
                </a:gs>
                <a:gs pos="100000">
                  <a:srgbClr val="004AAD">
                    <a:alpha val="100000"/>
                  </a:srgbClr>
                </a:gs>
              </a:gsLst>
              <a:lin ang="0"/>
            </a:gradFill>
            <a:prstDash val="solid"/>
            <a:headEnd type="none" w="sm" len="sm"/>
            <a:tailEnd type="none" w="sm" len="sm"/>
          </a:ln>
        </p:spPr>
        <p:txBody>
          <a:bodyPr/>
          <a:lstStyle/>
          <a:p>
            <a:endParaRPr lang="en-US"/>
          </a:p>
        </p:txBody>
      </p:sp>
      <p:grpSp>
        <p:nvGrpSpPr>
          <p:cNvPr id="13" name="Group 13"/>
          <p:cNvGrpSpPr/>
          <p:nvPr/>
        </p:nvGrpSpPr>
        <p:grpSpPr>
          <a:xfrm>
            <a:off x="16697186" y="8696186"/>
            <a:ext cx="467003" cy="46700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
        <p:nvSpPr>
          <p:cNvPr id="17" name="TextBox 17"/>
          <p:cNvSpPr txBox="1"/>
          <p:nvPr/>
        </p:nvSpPr>
        <p:spPr>
          <a:xfrm>
            <a:off x="14889673" y="8724265"/>
            <a:ext cx="1651581" cy="372745"/>
          </a:xfrm>
          <a:prstGeom prst="rect">
            <a:avLst/>
          </a:prstGeom>
        </p:spPr>
        <p:txBody>
          <a:bodyPr lIns="0" tIns="0" rIns="0" bIns="0" rtlCol="0" anchor="t">
            <a:spAutoFit/>
          </a:bodyPr>
          <a:lstStyle/>
          <a:p>
            <a:pPr algn="l">
              <a:lnSpc>
                <a:spcPts val="3079"/>
              </a:lnSpc>
            </a:pPr>
            <a:r>
              <a:rPr lang="en-US" sz="2199" b="1">
                <a:solidFill>
                  <a:srgbClr val="193074"/>
                </a:solidFill>
                <a:latin typeface="Montserrat Bold"/>
                <a:ea typeface="Montserrat Bold"/>
                <a:cs typeface="Montserrat Bold"/>
                <a:sym typeface="Montserrat Bold"/>
              </a:rPr>
              <a:t>Start Page</a:t>
            </a:r>
          </a:p>
        </p:txBody>
      </p:sp>
      <p:sp>
        <p:nvSpPr>
          <p:cNvPr id="18" name="TextBox 18"/>
          <p:cNvSpPr txBox="1"/>
          <p:nvPr/>
        </p:nvSpPr>
        <p:spPr>
          <a:xfrm>
            <a:off x="16722107" y="8724265"/>
            <a:ext cx="417160" cy="372745"/>
          </a:xfrm>
          <a:prstGeom prst="rect">
            <a:avLst/>
          </a:prstGeom>
        </p:spPr>
        <p:txBody>
          <a:bodyPr lIns="0" tIns="0" rIns="0" bIns="0" rtlCol="0" anchor="t">
            <a:spAutoFit/>
          </a:bodyPr>
          <a:lstStyle/>
          <a:p>
            <a:pPr algn="ctr">
              <a:lnSpc>
                <a:spcPts val="3079"/>
              </a:lnSpc>
            </a:pPr>
            <a:r>
              <a:rPr lang="en-US" sz="2199" b="1">
                <a:solidFill>
                  <a:srgbClr val="11084B"/>
                </a:solidFill>
                <a:latin typeface="Montserrat Bold"/>
                <a:ea typeface="Montserrat Bold"/>
                <a:cs typeface="Montserrat Bold"/>
                <a:sym typeface="Montserrat Bold"/>
              </a:rPr>
              <a:t>&gt;</a:t>
            </a:r>
          </a:p>
        </p:txBody>
      </p:sp>
      <p:sp>
        <p:nvSpPr>
          <p:cNvPr id="19" name="TextBox 19"/>
          <p:cNvSpPr txBox="1"/>
          <p:nvPr/>
        </p:nvSpPr>
        <p:spPr>
          <a:xfrm>
            <a:off x="2631181" y="7363303"/>
            <a:ext cx="2599392" cy="671082"/>
          </a:xfrm>
          <a:prstGeom prst="rect">
            <a:avLst/>
          </a:prstGeom>
        </p:spPr>
        <p:txBody>
          <a:bodyPr lIns="0" tIns="0" rIns="0" bIns="0" rtlCol="0" anchor="t">
            <a:spAutoFit/>
          </a:bodyPr>
          <a:lstStyle/>
          <a:p>
            <a:pPr algn="ctr">
              <a:lnSpc>
                <a:spcPts val="5536"/>
              </a:lnSpc>
              <a:spcBef>
                <a:spcPct val="0"/>
              </a:spcBef>
            </a:pPr>
            <a:r>
              <a:rPr lang="en-US" sz="3954" b="1">
                <a:solidFill>
                  <a:srgbClr val="193074"/>
                </a:solidFill>
                <a:latin typeface="Inter Bold"/>
                <a:ea typeface="Inter Bold"/>
                <a:cs typeface="Inter Bold"/>
                <a:sym typeface="Inter Bold"/>
              </a:rPr>
              <a:t>Tamenny</a:t>
            </a:r>
          </a:p>
        </p:txBody>
      </p:sp>
      <p:sp>
        <p:nvSpPr>
          <p:cNvPr id="20" name="TextBox 20"/>
          <p:cNvSpPr txBox="1"/>
          <p:nvPr/>
        </p:nvSpPr>
        <p:spPr>
          <a:xfrm>
            <a:off x="7158258" y="3434821"/>
            <a:ext cx="10005930" cy="2501139"/>
          </a:xfrm>
          <a:prstGeom prst="rect">
            <a:avLst/>
          </a:prstGeom>
        </p:spPr>
        <p:txBody>
          <a:bodyPr lIns="0" tIns="0" rIns="0" bIns="0" rtlCol="0" anchor="t">
            <a:spAutoFit/>
          </a:bodyPr>
          <a:lstStyle/>
          <a:p>
            <a:pPr algn="ctr">
              <a:lnSpc>
                <a:spcPts val="6674"/>
              </a:lnSpc>
              <a:spcBef>
                <a:spcPct val="0"/>
              </a:spcBef>
            </a:pPr>
            <a:r>
              <a:rPr lang="en-US" sz="4767" b="1">
                <a:solidFill>
                  <a:srgbClr val="193074"/>
                </a:solidFill>
                <a:latin typeface="Montserrat Bold"/>
                <a:ea typeface="Montserrat Bold"/>
                <a:cs typeface="Montserrat Bold"/>
                <a:sym typeface="Montserrat Bold"/>
              </a:rPr>
              <a:t>A Real-time AI-powered Healthcare Diagnostic Application for Patients</a:t>
            </a:r>
          </a:p>
        </p:txBody>
      </p:sp>
      <p:sp>
        <p:nvSpPr>
          <p:cNvPr id="21" name="TextBox 21"/>
          <p:cNvSpPr txBox="1"/>
          <p:nvPr/>
        </p:nvSpPr>
        <p:spPr>
          <a:xfrm>
            <a:off x="10094330" y="6690125"/>
            <a:ext cx="3658791" cy="1046819"/>
          </a:xfrm>
          <a:prstGeom prst="rect">
            <a:avLst/>
          </a:prstGeom>
        </p:spPr>
        <p:txBody>
          <a:bodyPr lIns="0" tIns="0" rIns="0" bIns="0" rtlCol="0" anchor="t">
            <a:spAutoFit/>
          </a:bodyPr>
          <a:lstStyle/>
          <a:p>
            <a:pPr algn="ctr">
              <a:lnSpc>
                <a:spcPts val="4251"/>
              </a:lnSpc>
            </a:pPr>
            <a:r>
              <a:rPr lang="en-US" sz="3036" b="1">
                <a:solidFill>
                  <a:srgbClr val="193074"/>
                </a:solidFill>
                <a:latin typeface="Inter Bold"/>
                <a:ea typeface="Inter Bold"/>
                <a:cs typeface="Inter Bold"/>
                <a:sym typeface="Inter Bold"/>
              </a:rPr>
              <a:t>Graduation project </a:t>
            </a:r>
          </a:p>
          <a:p>
            <a:pPr algn="ctr">
              <a:lnSpc>
                <a:spcPts val="4251"/>
              </a:lnSpc>
              <a:spcBef>
                <a:spcPct val="0"/>
              </a:spcBef>
            </a:pPr>
            <a:r>
              <a:rPr lang="en-US" sz="3036" b="1">
                <a:solidFill>
                  <a:srgbClr val="193074"/>
                </a:solidFill>
                <a:latin typeface="Inter Bold"/>
                <a:ea typeface="Inter Bold"/>
                <a:cs typeface="Inter Bold"/>
                <a:sym typeface="Inter Bold"/>
              </a:rPr>
              <a:t>2024-2025</a:t>
            </a:r>
          </a:p>
        </p:txBody>
      </p:sp>
      <p:sp>
        <p:nvSpPr>
          <p:cNvPr id="22" name="AutoShape 22"/>
          <p:cNvSpPr/>
          <p:nvPr/>
        </p:nvSpPr>
        <p:spPr>
          <a:xfrm>
            <a:off x="8267819" y="6242027"/>
            <a:ext cx="7447644" cy="0"/>
          </a:xfrm>
          <a:prstGeom prst="line">
            <a:avLst/>
          </a:prstGeom>
          <a:ln w="38100" cap="flat">
            <a:gradFill>
              <a:gsLst>
                <a:gs pos="0">
                  <a:srgbClr val="5DE0E6">
                    <a:alpha val="100000"/>
                  </a:srgbClr>
                </a:gs>
                <a:gs pos="100000">
                  <a:srgbClr val="004AAD">
                    <a:alpha val="100000"/>
                  </a:srgbClr>
                </a:gs>
              </a:gsLst>
              <a:lin ang="0"/>
            </a:gradFill>
            <a:prstDash val="solid"/>
            <a:headEnd type="none" w="sm" len="sm"/>
            <a:tailEnd type="none" w="sm" len="sm"/>
          </a:ln>
        </p:spPr>
        <p:txBody>
          <a:bodyPr/>
          <a:lstStyle/>
          <a:p>
            <a:endParaRPr lang="en-US"/>
          </a:p>
        </p:txBody>
      </p:sp>
      <p:grpSp>
        <p:nvGrpSpPr>
          <p:cNvPr id="23" name="Group 23"/>
          <p:cNvGrpSpPr/>
          <p:nvPr/>
        </p:nvGrpSpPr>
        <p:grpSpPr>
          <a:xfrm rot="-9612530">
            <a:off x="14374988" y="-2011085"/>
            <a:ext cx="3980706" cy="2598552"/>
            <a:chOff x="0" y="0"/>
            <a:chExt cx="1089483" cy="711200"/>
          </a:xfrm>
        </p:grpSpPr>
        <p:sp>
          <p:nvSpPr>
            <p:cNvPr id="24" name="Freeform 2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25" name="TextBox 2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26" name="Group 26"/>
          <p:cNvGrpSpPr/>
          <p:nvPr/>
        </p:nvGrpSpPr>
        <p:grpSpPr>
          <a:xfrm rot="-10341556">
            <a:off x="16614229" y="-144250"/>
            <a:ext cx="4632098" cy="4053086"/>
            <a:chOff x="0" y="0"/>
            <a:chExt cx="812800" cy="711200"/>
          </a:xfrm>
        </p:grpSpPr>
        <p:sp>
          <p:nvSpPr>
            <p:cNvPr id="27" name="Freeform 2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28" name="TextBox 2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3308350"/>
            <a:ext cx="6991031" cy="347980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Related</a:t>
            </a:r>
          </a:p>
          <a:p>
            <a:pPr algn="l">
              <a:lnSpc>
                <a:spcPts val="13999"/>
              </a:lnSpc>
            </a:pPr>
            <a:r>
              <a:rPr lang="en-US" sz="9999" b="1">
                <a:solidFill>
                  <a:srgbClr val="004AAD"/>
                </a:solidFill>
                <a:latin typeface="Inter Bold"/>
                <a:ea typeface="Inter Bold"/>
                <a:cs typeface="Inter Bold"/>
                <a:sym typeface="Inter Bold"/>
              </a:rPr>
              <a:t>Work</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a:off x="-3323298" y="6128579"/>
            <a:ext cx="7292867" cy="6969110"/>
            <a:chOff x="0" y="0"/>
            <a:chExt cx="9723823" cy="9292146"/>
          </a:xfrm>
        </p:grpSpPr>
        <p:grpSp>
          <p:nvGrpSpPr>
            <p:cNvPr id="10" name="Group 10"/>
            <p:cNvGrpSpPr/>
            <p:nvPr/>
          </p:nvGrpSpPr>
          <p:grpSpPr>
            <a:xfrm rot="1372777">
              <a:off x="4288832" y="5000186"/>
              <a:ext cx="4956430" cy="3464736"/>
              <a:chOff x="0" y="0"/>
              <a:chExt cx="1017397" cy="711200"/>
            </a:xfrm>
          </p:grpSpPr>
          <p:sp>
            <p:nvSpPr>
              <p:cNvPr id="11" name="Freeform 11"/>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2" name="TextBox 12"/>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643752">
              <a:off x="449050" y="527660"/>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7" name="Freeform 17"/>
          <p:cNvSpPr/>
          <p:nvPr/>
        </p:nvSpPr>
        <p:spPr>
          <a:xfrm>
            <a:off x="8280751" y="-1403555"/>
            <a:ext cx="11859089" cy="12151756"/>
          </a:xfrm>
          <a:custGeom>
            <a:avLst/>
            <a:gdLst/>
            <a:ahLst/>
            <a:cxnLst/>
            <a:rect l="l" t="t" r="r" b="b"/>
            <a:pathLst>
              <a:path w="11859089" h="12151756">
                <a:moveTo>
                  <a:pt x="0" y="0"/>
                </a:moveTo>
                <a:lnTo>
                  <a:pt x="11859089" y="0"/>
                </a:lnTo>
                <a:lnTo>
                  <a:pt x="11859089" y="12151756"/>
                </a:lnTo>
                <a:lnTo>
                  <a:pt x="0" y="12151756"/>
                </a:lnTo>
                <a:lnTo>
                  <a:pt x="0" y="0"/>
                </a:lnTo>
                <a:close/>
              </a:path>
            </a:pathLst>
          </a:custGeom>
          <a:blipFill>
            <a:blip r:embed="rId3"/>
            <a:stretch>
              <a:fillRect r="-2467"/>
            </a:stretch>
          </a:blipFill>
        </p:spPr>
        <p:txBody>
          <a:bodyPr/>
          <a:lstStyle/>
          <a:p>
            <a:endParaRPr lang="en-US"/>
          </a:p>
        </p:txBody>
      </p:sp>
      <p:sp>
        <p:nvSpPr>
          <p:cNvPr id="18" name="TextBox 18"/>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58546" y="1509987"/>
          <a:ext cx="15970909" cy="7267027"/>
        </p:xfrm>
        <a:graphic>
          <a:graphicData uri="http://schemas.openxmlformats.org/drawingml/2006/table">
            <a:tbl>
              <a:tblPr/>
              <a:tblGrid>
                <a:gridCol w="3671189">
                  <a:extLst>
                    <a:ext uri="{9D8B030D-6E8A-4147-A177-3AD203B41FA5}">
                      <a16:colId xmlns:a16="http://schemas.microsoft.com/office/drawing/2014/main" val="20000"/>
                    </a:ext>
                  </a:extLst>
                </a:gridCol>
                <a:gridCol w="3652535">
                  <a:extLst>
                    <a:ext uri="{9D8B030D-6E8A-4147-A177-3AD203B41FA5}">
                      <a16:colId xmlns:a16="http://schemas.microsoft.com/office/drawing/2014/main" val="20001"/>
                    </a:ext>
                  </a:extLst>
                </a:gridCol>
                <a:gridCol w="2648405">
                  <a:extLst>
                    <a:ext uri="{9D8B030D-6E8A-4147-A177-3AD203B41FA5}">
                      <a16:colId xmlns:a16="http://schemas.microsoft.com/office/drawing/2014/main" val="20002"/>
                    </a:ext>
                  </a:extLst>
                </a:gridCol>
                <a:gridCol w="5998780">
                  <a:extLst>
                    <a:ext uri="{9D8B030D-6E8A-4147-A177-3AD203B41FA5}">
                      <a16:colId xmlns:a16="http://schemas.microsoft.com/office/drawing/2014/main" val="20003"/>
                    </a:ext>
                  </a:extLst>
                </a:gridCol>
              </a:tblGrid>
              <a:tr h="909644">
                <a:tc>
                  <a:txBody>
                    <a:bodyPr/>
                    <a:lstStyle/>
                    <a:p>
                      <a:pPr algn="ctr">
                        <a:lnSpc>
                          <a:spcPts val="3079"/>
                        </a:lnSpc>
                        <a:defRPr/>
                      </a:pPr>
                      <a:r>
                        <a:rPr lang="en-US" sz="2199" b="1">
                          <a:solidFill>
                            <a:srgbClr val="004AAD"/>
                          </a:solidFill>
                          <a:latin typeface="Inter Bold"/>
                          <a:ea typeface="Inter Bold"/>
                          <a:cs typeface="Inter Bold"/>
                          <a:sym typeface="Inter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Results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69392">
                <a:tc>
                  <a:txBody>
                    <a:bodyPr/>
                    <a:lstStyle/>
                    <a:p>
                      <a:pPr algn="ctr">
                        <a:lnSpc>
                          <a:spcPts val="2800"/>
                        </a:lnSpc>
                        <a:defRPr/>
                      </a:pPr>
                      <a:r>
                        <a:rPr lang="en-US" sz="2000" b="1">
                          <a:solidFill>
                            <a:srgbClr val="000000"/>
                          </a:solidFill>
                          <a:latin typeface="Inter Bold"/>
                          <a:ea typeface="Inter Bold"/>
                          <a:cs typeface="Inter Bold"/>
                          <a:sym typeface="Inter Bold"/>
                        </a:rPr>
                        <a:t>Heart Disease Diagnosis Using Deep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Cheerla Ganesh, Lordson Gnana Durai A,Baavana Bandarupalli,S. Pavithra, R. Prabanjan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380"/>
                        </a:lnSpc>
                        <a:defRPr/>
                      </a:pPr>
                      <a:endParaRPr lang="en-US" sz="1100"/>
                    </a:p>
                    <a:p>
                      <a:pPr marL="367031" lvl="1" indent="-183515" algn="just">
                        <a:lnSpc>
                          <a:spcPts val="2380"/>
                        </a:lnSpc>
                        <a:buFont typeface="Arial"/>
                        <a:buChar char="•"/>
                      </a:pPr>
                      <a:r>
                        <a:rPr lang="en-US" sz="1700" b="1">
                          <a:solidFill>
                            <a:srgbClr val="000000"/>
                          </a:solidFill>
                          <a:latin typeface="Inter Bold"/>
                          <a:ea typeface="Inter Bold"/>
                          <a:cs typeface="Inter Bold"/>
                          <a:sym typeface="Inter Bold"/>
                        </a:rPr>
                        <a:t>High Prediction Accuracy: Achieves 90% precision, outperforming existing methods by 4.4%.</a:t>
                      </a:r>
                    </a:p>
                    <a:p>
                      <a:pPr marL="367031" lvl="1" indent="-183515" algn="just">
                        <a:lnSpc>
                          <a:spcPts val="2380"/>
                        </a:lnSpc>
                        <a:buFont typeface="Arial"/>
                        <a:buChar char="•"/>
                      </a:pPr>
                      <a:r>
                        <a:rPr lang="en-US" sz="1700" b="1">
                          <a:solidFill>
                            <a:srgbClr val="000000"/>
                          </a:solidFill>
                          <a:latin typeface="Inter Bold"/>
                          <a:ea typeface="Inter Bold"/>
                          <a:cs typeface="Inter Bold"/>
                          <a:sym typeface="Inter Bold"/>
                        </a:rPr>
                        <a:t>Comprehensive Analysis: Considers key health factors such as age, cholesterol, and heart rate.</a:t>
                      </a:r>
                    </a:p>
                    <a:p>
                      <a:pPr marL="367031" lvl="1" indent="-183515" algn="just">
                        <a:lnSpc>
                          <a:spcPts val="2380"/>
                        </a:lnSpc>
                        <a:buFont typeface="Arial"/>
                        <a:buChar char="•"/>
                      </a:pPr>
                      <a:r>
                        <a:rPr lang="en-US" sz="1700" b="1">
                          <a:solidFill>
                            <a:srgbClr val="000000"/>
                          </a:solidFill>
                          <a:latin typeface="Inter Bold"/>
                          <a:ea typeface="Inter Bold"/>
                          <a:cs typeface="Inter Bold"/>
                          <a:sym typeface="Inter Bold"/>
                        </a:rPr>
                        <a:t>Healthcare Impact: Provides advanced heart disease prediction to improve patient outcomes.</a:t>
                      </a:r>
                    </a:p>
                    <a:p>
                      <a:pPr algn="just">
                        <a:lnSpc>
                          <a:spcPts val="2380"/>
                        </a:lnSpc>
                      </a:pPr>
                      <a:endParaRPr lang="en-US" sz="1700" b="1">
                        <a:solidFill>
                          <a:srgbClr val="000000"/>
                        </a:solidFill>
                        <a:latin typeface="Inter Bold"/>
                        <a:ea typeface="Inter Bold"/>
                        <a:cs typeface="Inter Bold"/>
                        <a:sym typeface="Inter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87991">
                <a:tc>
                  <a:txBody>
                    <a:bodyPr/>
                    <a:lstStyle/>
                    <a:p>
                      <a:pPr algn="ctr">
                        <a:lnSpc>
                          <a:spcPts val="2800"/>
                        </a:lnSpc>
                        <a:defRPr/>
                      </a:pPr>
                      <a:r>
                        <a:rPr lang="en-US" sz="2000" b="1">
                          <a:solidFill>
                            <a:srgbClr val="000000"/>
                          </a:solidFill>
                          <a:latin typeface="Inter Bold"/>
                          <a:ea typeface="Inter Bold"/>
                          <a:cs typeface="Inter Bold"/>
                          <a:sym typeface="Inter Bold"/>
                        </a:rPr>
                        <a:t>Enhancing Lung Cancer Classification: Leveraging Existing Convolutional Neural Networks within a 1D Framework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Nurul Najiha Jafery, Siti Noraini Sulaiman, Muhammad Khusairi Osman, Noor Khairiah A. Karim, Zainal Hisham Che Soh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67031" lvl="1" indent="-183515" algn="l">
                        <a:lnSpc>
                          <a:spcPts val="2380"/>
                        </a:lnSpc>
                        <a:buFont typeface="Arial"/>
                        <a:buChar char="•"/>
                        <a:defRPr/>
                      </a:pPr>
                      <a:r>
                        <a:rPr lang="en-US" sz="1700" b="1">
                          <a:solidFill>
                            <a:srgbClr val="000000"/>
                          </a:solidFill>
                          <a:latin typeface="Inter Bold"/>
                          <a:ea typeface="Inter Bold"/>
                          <a:cs typeface="Inter Bold"/>
                          <a:sym typeface="Inter Bold"/>
                        </a:rPr>
                        <a:t>Early Detection: Enhances survival rates through a focus on early lung cancer detection</a:t>
                      </a:r>
                      <a:endParaRPr lang="en-US" sz="1100"/>
                    </a:p>
                    <a:p>
                      <a:pPr algn="l">
                        <a:lnSpc>
                          <a:spcPts val="2380"/>
                        </a:lnSpc>
                      </a:pPr>
                      <a:endParaRPr lang="en-US" sz="1100"/>
                    </a:p>
                    <a:p>
                      <a:pPr marL="367031" lvl="1" indent="-183515" algn="l">
                        <a:lnSpc>
                          <a:spcPts val="2380"/>
                        </a:lnSpc>
                        <a:buFont typeface="Arial"/>
                        <a:buChar char="•"/>
                      </a:pPr>
                      <a:r>
                        <a:rPr lang="en-US" sz="1700" b="1">
                          <a:solidFill>
                            <a:srgbClr val="000000"/>
                          </a:solidFill>
                          <a:latin typeface="Inter Bold"/>
                          <a:ea typeface="Inter Bold"/>
                          <a:cs typeface="Inter Bold"/>
                          <a:sym typeface="Inter Bold"/>
                        </a:rPr>
                        <a:t>High Accuracy: Achieves up to 94.67% accuracy using VGG-16.</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4" name="TextBox 4"/>
          <p:cNvSpPr txBox="1"/>
          <p:nvPr/>
        </p:nvSpPr>
        <p:spPr>
          <a:xfrm>
            <a:off x="17293054" y="9420704"/>
            <a:ext cx="385346"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10</a:t>
            </a: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58546" y="895309"/>
          <a:ext cx="15970909" cy="8723832"/>
        </p:xfrm>
        <a:graphic>
          <a:graphicData uri="http://schemas.openxmlformats.org/drawingml/2006/table">
            <a:tbl>
              <a:tblPr/>
              <a:tblGrid>
                <a:gridCol w="3671189">
                  <a:extLst>
                    <a:ext uri="{9D8B030D-6E8A-4147-A177-3AD203B41FA5}">
                      <a16:colId xmlns:a16="http://schemas.microsoft.com/office/drawing/2014/main" val="20000"/>
                    </a:ext>
                  </a:extLst>
                </a:gridCol>
                <a:gridCol w="3652535">
                  <a:extLst>
                    <a:ext uri="{9D8B030D-6E8A-4147-A177-3AD203B41FA5}">
                      <a16:colId xmlns:a16="http://schemas.microsoft.com/office/drawing/2014/main" val="20001"/>
                    </a:ext>
                  </a:extLst>
                </a:gridCol>
                <a:gridCol w="2648405">
                  <a:extLst>
                    <a:ext uri="{9D8B030D-6E8A-4147-A177-3AD203B41FA5}">
                      <a16:colId xmlns:a16="http://schemas.microsoft.com/office/drawing/2014/main" val="20002"/>
                    </a:ext>
                  </a:extLst>
                </a:gridCol>
                <a:gridCol w="5998780">
                  <a:extLst>
                    <a:ext uri="{9D8B030D-6E8A-4147-A177-3AD203B41FA5}">
                      <a16:colId xmlns:a16="http://schemas.microsoft.com/office/drawing/2014/main" val="20003"/>
                    </a:ext>
                  </a:extLst>
                </a:gridCol>
              </a:tblGrid>
              <a:tr h="908844">
                <a:tc>
                  <a:txBody>
                    <a:bodyPr/>
                    <a:lstStyle/>
                    <a:p>
                      <a:pPr algn="ctr">
                        <a:lnSpc>
                          <a:spcPts val="3079"/>
                        </a:lnSpc>
                        <a:defRPr/>
                      </a:pPr>
                      <a:r>
                        <a:rPr lang="en-US" sz="2199" b="1">
                          <a:solidFill>
                            <a:srgbClr val="004AAD"/>
                          </a:solidFill>
                          <a:latin typeface="Inter Bold"/>
                          <a:ea typeface="Inter Bold"/>
                          <a:cs typeface="Inter Bold"/>
                          <a:sym typeface="Inter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b="1">
                          <a:solidFill>
                            <a:srgbClr val="004AAD"/>
                          </a:solidFill>
                          <a:latin typeface="Inter Bold"/>
                          <a:ea typeface="Inter Bold"/>
                          <a:cs typeface="Inter Bold"/>
                          <a:sym typeface="Inter Bold"/>
                        </a:rPr>
                        <a:t>Results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75099">
                <a:tc>
                  <a:txBody>
                    <a:bodyPr/>
                    <a:lstStyle/>
                    <a:p>
                      <a:pPr algn="ctr">
                        <a:lnSpc>
                          <a:spcPts val="2800"/>
                        </a:lnSpc>
                        <a:defRPr/>
                      </a:pPr>
                      <a:r>
                        <a:rPr lang="en-US" sz="2000" b="1">
                          <a:solidFill>
                            <a:srgbClr val="000000"/>
                          </a:solidFill>
                          <a:latin typeface="Inter Bold"/>
                          <a:ea typeface="Inter Bold"/>
                          <a:cs typeface="Inter Bold"/>
                          <a:sym typeface="Inter Bold"/>
                        </a:rPr>
                        <a:t>Osteoporosis Prediction Using VGG16 and ResNet50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Ashadu Jaman Shawon, Ibrahim Ibne Mostafa Gazi, Humaira Rashid Hiya, and Ajoy Roy.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80"/>
                        </a:lnSpc>
                        <a:defRPr/>
                      </a:pPr>
                      <a:r>
                        <a:rPr lang="en-US" sz="1700" b="1">
                          <a:solidFill>
                            <a:srgbClr val="000000"/>
                          </a:solidFill>
                          <a:latin typeface="Inter Bold"/>
                          <a:ea typeface="Inter Bold"/>
                          <a:cs typeface="Inter Bold"/>
                          <a:sym typeface="Inter Bold"/>
                        </a:rPr>
                        <a:t>The ResNet50 model achieved an accuracy of 98% in classifying images as indicative of osteoporosis or normal bone density, while the VGG16 model reached 78% accuracy. By combining these models and employing advanced image segmentation techniques, the system detected early signs of osteoporosis with an overall accuracy of 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39889">
                <a:tc>
                  <a:txBody>
                    <a:bodyPr/>
                    <a:lstStyle/>
                    <a:p>
                      <a:pPr algn="ctr">
                        <a:lnSpc>
                          <a:spcPts val="2800"/>
                        </a:lnSpc>
                        <a:defRPr/>
                      </a:pPr>
                      <a:r>
                        <a:rPr lang="en-US" sz="2000" b="1">
                          <a:solidFill>
                            <a:srgbClr val="000000"/>
                          </a:solidFill>
                          <a:latin typeface="Inter Bold"/>
                          <a:ea typeface="Inter Bold"/>
                          <a:cs typeface="Inter Bold"/>
                          <a:sym typeface="Inter Bold"/>
                        </a:rPr>
                        <a:t>Brain Tumor Detection Using Convolutional Neural Network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2024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Inter Bold"/>
                          <a:ea typeface="Inter Bold"/>
                          <a:cs typeface="Inter Bold"/>
                          <a:sym typeface="Inter Bold"/>
                        </a:rPr>
                        <a:t>Vijay Mane, Atharva Balasaheb Chivate, Prajyot Ambekar, Atul Rajaram Chavan, and Ameya Pangavhane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80"/>
                        </a:lnSpc>
                        <a:defRPr/>
                      </a:pPr>
                      <a:r>
                        <a:rPr lang="en-US" sz="1700" b="1">
                          <a:solidFill>
                            <a:srgbClr val="000000"/>
                          </a:solidFill>
                          <a:latin typeface="Inter Bold"/>
                          <a:ea typeface="Inter Bold"/>
                          <a:cs typeface="Inter Bold"/>
                          <a:sym typeface="Inter Bold"/>
                        </a:rPr>
                        <a:t>presented a deep learning approach utilizing Convolutional Neural Networks (CNNs) for the detection of brain tumors in MRI scans. The proposed model achieved a loss of 0.1314 and an accuracy of 94.20% on a test dataset, demonstrating high levels of precision, sensitivity, and reliability in identifying brain malignancies. The study highlights the efficiency of CNN-based models in analyzing medical imaging and suggests future extensions including tumor segmentation, multi-class classification, and integration of multi-modal data to support advanced clinical decision-making.</a:t>
                      </a:r>
                      <a:endParaRPr lang="en-US" sz="1100"/>
                    </a:p>
                    <a:p>
                      <a:pPr algn="l">
                        <a:lnSpc>
                          <a:spcPts val="238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7314783" y="9420704"/>
            <a:ext cx="267653"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11</a:t>
            </a:r>
          </a:p>
        </p:txBody>
      </p:sp>
      <p:sp>
        <p:nvSpPr>
          <p:cNvPr id="4" name="Freeform 4"/>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044032" y="6338394"/>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TextBox 9"/>
          <p:cNvSpPr txBox="1"/>
          <p:nvPr/>
        </p:nvSpPr>
        <p:spPr>
          <a:xfrm>
            <a:off x="1028700" y="952500"/>
            <a:ext cx="2859405" cy="662940"/>
          </a:xfrm>
          <a:prstGeom prst="rect">
            <a:avLst/>
          </a:prstGeom>
        </p:spPr>
        <p:txBody>
          <a:bodyPr lIns="0" tIns="0" rIns="0" bIns="0" rtlCol="0" anchor="t">
            <a:spAutoFit/>
          </a:bodyPr>
          <a:lstStyle/>
          <a:p>
            <a:pPr algn="ctr">
              <a:lnSpc>
                <a:spcPts val="5459"/>
              </a:lnSpc>
              <a:spcBef>
                <a:spcPct val="0"/>
              </a:spcBef>
            </a:pPr>
            <a:r>
              <a:rPr lang="en-US" sz="3899" b="1">
                <a:solidFill>
                  <a:srgbClr val="004AAD"/>
                </a:solidFill>
                <a:latin typeface="Canva Sans Bold"/>
                <a:ea typeface="Canva Sans Bold"/>
                <a:cs typeface="Canva Sans Bold"/>
                <a:sym typeface="Canva Sans Bold"/>
              </a:rPr>
              <a:t>Limitations </a:t>
            </a:r>
          </a:p>
        </p:txBody>
      </p:sp>
      <p:sp>
        <p:nvSpPr>
          <p:cNvPr id="10" name="TextBox 10"/>
          <p:cNvSpPr txBox="1"/>
          <p:nvPr/>
        </p:nvSpPr>
        <p:spPr>
          <a:xfrm>
            <a:off x="2303756" y="2423272"/>
            <a:ext cx="9855030" cy="422216"/>
          </a:xfrm>
          <a:prstGeom prst="rect">
            <a:avLst/>
          </a:prstGeom>
        </p:spPr>
        <p:txBody>
          <a:bodyPr lIns="0" tIns="0" rIns="0" bIns="0" rtlCol="0" anchor="t">
            <a:spAutoFit/>
          </a:bodyPr>
          <a:lstStyle/>
          <a:p>
            <a:pPr algn="l">
              <a:lnSpc>
                <a:spcPts val="3499"/>
              </a:lnSpc>
            </a:pPr>
            <a:r>
              <a:rPr lang="en-US" sz="2499" b="1">
                <a:solidFill>
                  <a:srgbClr val="004AAD"/>
                </a:solidFill>
                <a:latin typeface="Inter Bold"/>
                <a:ea typeface="Inter Bold"/>
                <a:cs typeface="Inter Bold"/>
                <a:sym typeface="Inter Bold"/>
              </a:rPr>
              <a:t>1- Limited precision in existing heart disease diagnosis models.</a:t>
            </a:r>
          </a:p>
        </p:txBody>
      </p:sp>
      <p:sp>
        <p:nvSpPr>
          <p:cNvPr id="11" name="TextBox 11"/>
          <p:cNvSpPr txBox="1"/>
          <p:nvPr/>
        </p:nvSpPr>
        <p:spPr>
          <a:xfrm>
            <a:off x="2303756" y="4000349"/>
            <a:ext cx="11259634" cy="422216"/>
          </a:xfrm>
          <a:prstGeom prst="rect">
            <a:avLst/>
          </a:prstGeom>
        </p:spPr>
        <p:txBody>
          <a:bodyPr lIns="0" tIns="0" rIns="0" bIns="0" rtlCol="0" anchor="t">
            <a:spAutoFit/>
          </a:bodyPr>
          <a:lstStyle/>
          <a:p>
            <a:pPr algn="l">
              <a:lnSpc>
                <a:spcPts val="3499"/>
              </a:lnSpc>
            </a:pPr>
            <a:r>
              <a:rPr lang="en-US" sz="2499" b="1">
                <a:solidFill>
                  <a:srgbClr val="004AAD"/>
                </a:solidFill>
                <a:latin typeface="Inter Bold"/>
                <a:ea typeface="Inter Bold"/>
                <a:cs typeface="Inter Bold"/>
                <a:sym typeface="Inter Bold"/>
              </a:rPr>
              <a:t>2- Low survival rates due to delayed lung cancer detection.</a:t>
            </a:r>
          </a:p>
        </p:txBody>
      </p:sp>
      <p:sp>
        <p:nvSpPr>
          <p:cNvPr id="12" name="TextBox 12"/>
          <p:cNvSpPr txBox="1"/>
          <p:nvPr/>
        </p:nvSpPr>
        <p:spPr>
          <a:xfrm>
            <a:off x="2303756" y="5575090"/>
            <a:ext cx="9674543" cy="422275"/>
          </a:xfrm>
          <a:prstGeom prst="rect">
            <a:avLst/>
          </a:prstGeom>
        </p:spPr>
        <p:txBody>
          <a:bodyPr lIns="0" tIns="0" rIns="0" bIns="0" rtlCol="0" anchor="t">
            <a:spAutoFit/>
          </a:bodyPr>
          <a:lstStyle/>
          <a:p>
            <a:pPr algn="ctr">
              <a:lnSpc>
                <a:spcPts val="3499"/>
              </a:lnSpc>
              <a:spcBef>
                <a:spcPct val="0"/>
              </a:spcBef>
            </a:pPr>
            <a:r>
              <a:rPr lang="en-US" sz="2499" b="1">
                <a:solidFill>
                  <a:srgbClr val="004AAD"/>
                </a:solidFill>
                <a:latin typeface="Inter Bold"/>
                <a:ea typeface="Inter Bold"/>
                <a:cs typeface="Inter Bold"/>
                <a:sym typeface="Inter Bold"/>
              </a:rPr>
              <a:t>3- Difficulty in early osteoporosis detection and classification.</a:t>
            </a:r>
          </a:p>
        </p:txBody>
      </p:sp>
      <p:sp>
        <p:nvSpPr>
          <p:cNvPr id="13" name="Freeform 13"/>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4" name="TextBox 14"/>
          <p:cNvSpPr txBox="1"/>
          <p:nvPr/>
        </p:nvSpPr>
        <p:spPr>
          <a:xfrm>
            <a:off x="17320439" y="9420704"/>
            <a:ext cx="275392"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Freeform 14"/>
          <p:cNvSpPr/>
          <p:nvPr/>
        </p:nvSpPr>
        <p:spPr>
          <a:xfrm>
            <a:off x="4116497" y="115997"/>
            <a:ext cx="10055006" cy="10055006"/>
          </a:xfrm>
          <a:custGeom>
            <a:avLst/>
            <a:gdLst/>
            <a:ahLst/>
            <a:cxnLst/>
            <a:rect l="l" t="t" r="r" b="b"/>
            <a:pathLst>
              <a:path w="10055006" h="10055006">
                <a:moveTo>
                  <a:pt x="0" y="0"/>
                </a:moveTo>
                <a:lnTo>
                  <a:pt x="10055006" y="0"/>
                </a:lnTo>
                <a:lnTo>
                  <a:pt x="10055006" y="10055006"/>
                </a:lnTo>
                <a:lnTo>
                  <a:pt x="0" y="10055006"/>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1076027" y="962025"/>
            <a:ext cx="16230600" cy="959536"/>
          </a:xfrm>
          <a:prstGeom prst="rect">
            <a:avLst/>
          </a:prstGeom>
        </p:spPr>
        <p:txBody>
          <a:bodyPr lIns="0" tIns="0" rIns="0" bIns="0" rtlCol="0" anchor="t">
            <a:spAutoFit/>
          </a:bodyPr>
          <a:lstStyle/>
          <a:p>
            <a:pPr algn="l">
              <a:lnSpc>
                <a:spcPts val="4200"/>
              </a:lnSpc>
            </a:pPr>
            <a:r>
              <a:rPr lang="en-US" sz="3000" b="1">
                <a:solidFill>
                  <a:srgbClr val="004AAD"/>
                </a:solidFill>
                <a:latin typeface="Inter Bold"/>
                <a:ea typeface="Inter Bold"/>
                <a:cs typeface="Inter Bold"/>
                <a:sym typeface="Inter Bold"/>
              </a:rPr>
              <a:t>outcome:</a:t>
            </a:r>
          </a:p>
          <a:p>
            <a:pPr algn="l">
              <a:lnSpc>
                <a:spcPts val="3424"/>
              </a:lnSpc>
              <a:spcBef>
                <a:spcPct val="0"/>
              </a:spcBef>
            </a:pPr>
            <a:r>
              <a:rPr lang="en-US" sz="2445">
                <a:solidFill>
                  <a:srgbClr val="000000"/>
                </a:solidFill>
                <a:latin typeface="Inter"/>
                <a:ea typeface="Inter"/>
                <a:cs typeface="Inter"/>
                <a:sym typeface="Inter"/>
              </a:rPr>
              <a:t>Tamenny bridges gaps in healthcare, making accurate diagnosis and support.</a:t>
            </a:r>
          </a:p>
        </p:txBody>
      </p:sp>
      <p:sp>
        <p:nvSpPr>
          <p:cNvPr id="16" name="Freeform 16"/>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sp>
        <p:nvSpPr>
          <p:cNvPr id="17" name="TextBox 17"/>
          <p:cNvSpPr txBox="1"/>
          <p:nvPr/>
        </p:nvSpPr>
        <p:spPr>
          <a:xfrm>
            <a:off x="17306626" y="9420704"/>
            <a:ext cx="377679"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13</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4116272"/>
            <a:ext cx="10939421"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Implementation</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a:off x="-3323298" y="6128579"/>
            <a:ext cx="7292867" cy="6969110"/>
            <a:chOff x="0" y="0"/>
            <a:chExt cx="9723823" cy="9292146"/>
          </a:xfrm>
        </p:grpSpPr>
        <p:grpSp>
          <p:nvGrpSpPr>
            <p:cNvPr id="10" name="Group 10"/>
            <p:cNvGrpSpPr/>
            <p:nvPr/>
          </p:nvGrpSpPr>
          <p:grpSpPr>
            <a:xfrm rot="1372777">
              <a:off x="4288832" y="5000186"/>
              <a:ext cx="4956430" cy="3464736"/>
              <a:chOff x="0" y="0"/>
              <a:chExt cx="1017397" cy="711200"/>
            </a:xfrm>
          </p:grpSpPr>
          <p:sp>
            <p:nvSpPr>
              <p:cNvPr id="11" name="Freeform 11"/>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2" name="TextBox 12"/>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643752">
              <a:off x="449050" y="527660"/>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7" name="Freeform 17"/>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8" name="TextBox 18"/>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097990" y="6579761"/>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Freeform 10"/>
          <p:cNvSpPr/>
          <p:nvPr/>
        </p:nvSpPr>
        <p:spPr>
          <a:xfrm>
            <a:off x="1945321" y="1822758"/>
            <a:ext cx="14397358" cy="2625775"/>
          </a:xfrm>
          <a:custGeom>
            <a:avLst/>
            <a:gdLst/>
            <a:ahLst/>
            <a:cxnLst/>
            <a:rect l="l" t="t" r="r" b="b"/>
            <a:pathLst>
              <a:path w="14397358" h="2625775">
                <a:moveTo>
                  <a:pt x="0" y="0"/>
                </a:moveTo>
                <a:lnTo>
                  <a:pt x="14397358" y="0"/>
                </a:lnTo>
                <a:lnTo>
                  <a:pt x="14397358" y="2625775"/>
                </a:lnTo>
                <a:lnTo>
                  <a:pt x="0" y="2625775"/>
                </a:lnTo>
                <a:lnTo>
                  <a:pt x="0" y="0"/>
                </a:lnTo>
                <a:close/>
              </a:path>
            </a:pathLst>
          </a:custGeom>
          <a:blipFill>
            <a:blip r:embed="rId3"/>
            <a:stretch>
              <a:fillRect t="-15168" r="-194" b="-201"/>
            </a:stretch>
          </a:blipFill>
        </p:spPr>
        <p:txBody>
          <a:bodyPr/>
          <a:lstStyle/>
          <a:p>
            <a:endParaRPr lang="en-US"/>
          </a:p>
        </p:txBody>
      </p:sp>
      <p:sp>
        <p:nvSpPr>
          <p:cNvPr id="11" name="TextBox 11"/>
          <p:cNvSpPr txBox="1"/>
          <p:nvPr/>
        </p:nvSpPr>
        <p:spPr>
          <a:xfrm>
            <a:off x="1075982" y="952500"/>
            <a:ext cx="10538953" cy="623125"/>
          </a:xfrm>
          <a:prstGeom prst="rect">
            <a:avLst/>
          </a:prstGeom>
        </p:spPr>
        <p:txBody>
          <a:bodyPr lIns="0" tIns="0" rIns="0" bIns="0" rtlCol="0" anchor="t">
            <a:spAutoFit/>
          </a:bodyPr>
          <a:lstStyle/>
          <a:p>
            <a:pPr algn="l">
              <a:lnSpc>
                <a:spcPts val="5029"/>
              </a:lnSpc>
              <a:spcBef>
                <a:spcPct val="0"/>
              </a:spcBef>
            </a:pPr>
            <a:r>
              <a:rPr lang="en-US" sz="3592" b="1">
                <a:solidFill>
                  <a:srgbClr val="004AAD"/>
                </a:solidFill>
                <a:latin typeface="Inter Bold"/>
                <a:ea typeface="Inter Bold"/>
                <a:cs typeface="Inter Bold"/>
                <a:sym typeface="Inter Bold"/>
              </a:rPr>
              <a:t>ChatBot Model Implementation:</a:t>
            </a:r>
          </a:p>
        </p:txBody>
      </p:sp>
      <p:sp>
        <p:nvSpPr>
          <p:cNvPr id="12" name="TextBox 12"/>
          <p:cNvSpPr txBox="1"/>
          <p:nvPr/>
        </p:nvSpPr>
        <p:spPr>
          <a:xfrm>
            <a:off x="1028700" y="8370381"/>
            <a:ext cx="12841267" cy="887919"/>
          </a:xfrm>
          <a:prstGeom prst="rect">
            <a:avLst/>
          </a:prstGeom>
        </p:spPr>
        <p:txBody>
          <a:bodyPr lIns="0" tIns="0" rIns="0" bIns="0" rtlCol="0" anchor="t">
            <a:spAutoFit/>
          </a:bodyPr>
          <a:lstStyle/>
          <a:p>
            <a:pPr algn="l">
              <a:lnSpc>
                <a:spcPts val="3629"/>
              </a:lnSpc>
            </a:pPr>
            <a:r>
              <a:rPr lang="en-US" sz="2592" b="1">
                <a:solidFill>
                  <a:srgbClr val="004AAD"/>
                </a:solidFill>
                <a:latin typeface="Inter Bold"/>
                <a:ea typeface="Inter Bold"/>
                <a:cs typeface="Inter Bold"/>
                <a:sym typeface="Inter Bold"/>
              </a:rPr>
              <a:t>Use Case: Chatbot in Healthcare</a:t>
            </a:r>
          </a:p>
          <a:p>
            <a:pPr algn="l">
              <a:lnSpc>
                <a:spcPts val="3489"/>
              </a:lnSpc>
            </a:pPr>
            <a:r>
              <a:rPr lang="en-US" sz="2492">
                <a:solidFill>
                  <a:srgbClr val="000000"/>
                </a:solidFill>
                <a:latin typeface="Inter"/>
                <a:ea typeface="Inter"/>
                <a:cs typeface="Inter"/>
                <a:sym typeface="Inter"/>
              </a:rPr>
              <a:t> </a:t>
            </a:r>
            <a:r>
              <a:rPr lang="en-US" sz="2492" b="1">
                <a:solidFill>
                  <a:srgbClr val="000000"/>
                </a:solidFill>
                <a:latin typeface="Inter Bold"/>
                <a:ea typeface="Inter Bold"/>
                <a:cs typeface="Inter Bold"/>
                <a:sym typeface="Inter Bold"/>
              </a:rPr>
              <a:t>1- Symptom Recognition         2- Disease Identification        3- Medical Guidance</a:t>
            </a:r>
          </a:p>
        </p:txBody>
      </p:sp>
      <p:sp>
        <p:nvSpPr>
          <p:cNvPr id="13" name="TextBox 13"/>
          <p:cNvSpPr txBox="1"/>
          <p:nvPr/>
        </p:nvSpPr>
        <p:spPr>
          <a:xfrm>
            <a:off x="1028700" y="5434271"/>
            <a:ext cx="15079193" cy="2752772"/>
          </a:xfrm>
          <a:prstGeom prst="rect">
            <a:avLst/>
          </a:prstGeom>
        </p:spPr>
        <p:txBody>
          <a:bodyPr lIns="0" tIns="0" rIns="0" bIns="0" rtlCol="0" anchor="t">
            <a:spAutoFit/>
          </a:bodyPr>
          <a:lstStyle/>
          <a:p>
            <a:pPr algn="l">
              <a:lnSpc>
                <a:spcPts val="3763"/>
              </a:lnSpc>
            </a:pPr>
            <a:r>
              <a:rPr lang="en-US" sz="2688" b="1">
                <a:solidFill>
                  <a:srgbClr val="004AAD"/>
                </a:solidFill>
                <a:latin typeface="Inter Bold"/>
                <a:ea typeface="Inter Bold"/>
                <a:cs typeface="Inter Bold"/>
                <a:sym typeface="Inter Bold"/>
              </a:rPr>
              <a:t>Structure</a:t>
            </a:r>
          </a:p>
          <a:p>
            <a:pPr marL="469224" lvl="1" indent="-234612" algn="l">
              <a:lnSpc>
                <a:spcPts val="3042"/>
              </a:lnSpc>
              <a:buFont typeface="Arial"/>
              <a:buChar char="•"/>
            </a:pPr>
            <a:r>
              <a:rPr lang="en-US" sz="2173" b="1">
                <a:solidFill>
                  <a:srgbClr val="000000"/>
                </a:solidFill>
                <a:latin typeface="Inter Bold"/>
                <a:ea typeface="Inter Bold"/>
                <a:cs typeface="Inter Bold"/>
                <a:sym typeface="Inter Bold"/>
              </a:rPr>
              <a:t>"This dataset, with 3835 input/output pairs, is designed for two main purposes: diagnosing diseases (e.g., Psoriasis, Typhoid) based on specific keywords and providing general chatbot responses, including health advice.</a:t>
            </a:r>
          </a:p>
          <a:p>
            <a:pPr marL="469224" lvl="1" indent="-234612" algn="l">
              <a:lnSpc>
                <a:spcPts val="3042"/>
              </a:lnSpc>
              <a:spcBef>
                <a:spcPct val="0"/>
              </a:spcBef>
              <a:buFont typeface="Arial"/>
              <a:buChar char="•"/>
            </a:pPr>
            <a:r>
              <a:rPr lang="en-US" sz="2173" b="1">
                <a:solidFill>
                  <a:srgbClr val="000000"/>
                </a:solidFill>
                <a:latin typeface="Inter Bold"/>
                <a:ea typeface="Inter Bold"/>
                <a:cs typeface="Inter Bold"/>
                <a:sym typeface="Inter Bold"/>
              </a:rPr>
              <a:t>·The dataset follows an instruction-based format (Input ➜ Output), using natural symptom language similar to real user expressions. It includes both clean and noisy examples to improve robustness, making it ideal for instruction-style fine-tuning</a:t>
            </a:r>
          </a:p>
        </p:txBody>
      </p:sp>
      <p:sp>
        <p:nvSpPr>
          <p:cNvPr id="14" name="TextBox 14"/>
          <p:cNvSpPr txBox="1"/>
          <p:nvPr/>
        </p:nvSpPr>
        <p:spPr>
          <a:xfrm>
            <a:off x="17305258" y="9420704"/>
            <a:ext cx="286703"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15</a:t>
            </a:r>
          </a:p>
        </p:txBody>
      </p:sp>
      <p:sp>
        <p:nvSpPr>
          <p:cNvPr id="15" name="TextBox 15"/>
          <p:cNvSpPr txBox="1"/>
          <p:nvPr/>
        </p:nvSpPr>
        <p:spPr>
          <a:xfrm>
            <a:off x="5599690" y="4493198"/>
            <a:ext cx="6011336" cy="684156"/>
          </a:xfrm>
          <a:prstGeom prst="rect">
            <a:avLst/>
          </a:prstGeom>
        </p:spPr>
        <p:txBody>
          <a:bodyPr lIns="0" tIns="0" rIns="0" bIns="0" rtlCol="0" anchor="t">
            <a:spAutoFit/>
          </a:bodyPr>
          <a:lstStyle/>
          <a:p>
            <a:pPr algn="ctr">
              <a:lnSpc>
                <a:spcPts val="2703"/>
              </a:lnSpc>
              <a:spcBef>
                <a:spcPct val="0"/>
              </a:spcBef>
            </a:pPr>
            <a:r>
              <a:rPr lang="en-US" sz="1930" b="1" dirty="0">
                <a:solidFill>
                  <a:srgbClr val="004AAD"/>
                </a:solidFill>
                <a:latin typeface="Inter Bold"/>
                <a:ea typeface="Inter Bold"/>
                <a:cs typeface="Inter Bold"/>
                <a:sym typeface="Inter Bold"/>
              </a:rPr>
              <a:t>Fig-1:</a:t>
            </a:r>
          </a:p>
          <a:p>
            <a:pPr algn="ctr">
              <a:lnSpc>
                <a:spcPts val="2703"/>
              </a:lnSpc>
              <a:spcBef>
                <a:spcPct val="0"/>
              </a:spcBef>
            </a:pPr>
            <a:r>
              <a:rPr lang="en-US" sz="1930" b="1" dirty="0">
                <a:solidFill>
                  <a:srgbClr val="004AAD"/>
                </a:solidFill>
                <a:latin typeface="Inter Bold"/>
                <a:ea typeface="Inter Bold"/>
                <a:cs typeface="Inter Bold"/>
                <a:sym typeface="Inter Bold"/>
              </a:rPr>
              <a:t> Psoriasis Symptoms Tag in Chatbot Training Data</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0652081" y="4099139"/>
            <a:ext cx="6607219" cy="5159161"/>
          </a:xfrm>
          <a:custGeom>
            <a:avLst/>
            <a:gdLst/>
            <a:ahLst/>
            <a:cxnLst/>
            <a:rect l="l" t="t" r="r" b="b"/>
            <a:pathLst>
              <a:path w="6607219" h="5159161">
                <a:moveTo>
                  <a:pt x="0" y="0"/>
                </a:moveTo>
                <a:lnTo>
                  <a:pt x="6607219" y="0"/>
                </a:lnTo>
                <a:lnTo>
                  <a:pt x="6607219" y="5159161"/>
                </a:lnTo>
                <a:lnTo>
                  <a:pt x="0" y="5159161"/>
                </a:lnTo>
                <a:lnTo>
                  <a:pt x="0" y="0"/>
                </a:lnTo>
                <a:close/>
              </a:path>
            </a:pathLst>
          </a:custGeom>
          <a:blipFill>
            <a:blip r:embed="rId2"/>
            <a:stretch>
              <a:fillRect l="-285" t="-1342" r="-518"/>
            </a:stretch>
          </a:blipFill>
        </p:spPr>
        <p:txBody>
          <a:bodyPr/>
          <a:lstStyle/>
          <a:p>
            <a:endParaRPr lang="en-US"/>
          </a:p>
        </p:txBody>
      </p:sp>
      <p:sp>
        <p:nvSpPr>
          <p:cNvPr id="3" name="TextBox 3"/>
          <p:cNvSpPr txBox="1"/>
          <p:nvPr/>
        </p:nvSpPr>
        <p:spPr>
          <a:xfrm>
            <a:off x="1079806" y="1910410"/>
            <a:ext cx="15441913" cy="4914445"/>
          </a:xfrm>
          <a:prstGeom prst="rect">
            <a:avLst/>
          </a:prstGeom>
        </p:spPr>
        <p:txBody>
          <a:bodyPr lIns="0" tIns="0" rIns="0" bIns="0" rtlCol="0" anchor="t">
            <a:spAutoFit/>
          </a:bodyPr>
          <a:lstStyle/>
          <a:p>
            <a:pPr algn="l">
              <a:lnSpc>
                <a:spcPts val="3955"/>
              </a:lnSpc>
            </a:pPr>
            <a:r>
              <a:rPr lang="en-US" sz="2825" b="1">
                <a:solidFill>
                  <a:srgbClr val="004AAD"/>
                </a:solidFill>
                <a:latin typeface="Inter Bold"/>
                <a:ea typeface="Inter Bold"/>
                <a:cs typeface="Inter Bold"/>
                <a:sym typeface="Inter Bold"/>
              </a:rPr>
              <a:t>FLAN-T5-Base Model Structure</a:t>
            </a:r>
          </a:p>
          <a:p>
            <a:pPr algn="l">
              <a:lnSpc>
                <a:spcPts val="3955"/>
              </a:lnSpc>
            </a:pPr>
            <a:r>
              <a:rPr lang="en-US" sz="2825" b="1">
                <a:solidFill>
                  <a:srgbClr val="004AAD"/>
                </a:solidFill>
                <a:latin typeface="Inter Bold"/>
                <a:ea typeface="Inter Bold"/>
                <a:cs typeface="Inter Bold"/>
                <a:sym typeface="Inter Bold"/>
              </a:rPr>
              <a:t>1. Introduction</a:t>
            </a:r>
          </a:p>
          <a:p>
            <a:pPr marL="544179" lvl="1" indent="-272090" algn="l">
              <a:lnSpc>
                <a:spcPts val="3528"/>
              </a:lnSpc>
              <a:buFont typeface="Arial"/>
              <a:buChar char="•"/>
            </a:pPr>
            <a:r>
              <a:rPr lang="en-US" sz="2520" b="1">
                <a:solidFill>
                  <a:srgbClr val="000000"/>
                </a:solidFill>
                <a:latin typeface="Inter Bold"/>
                <a:ea typeface="Inter Bold"/>
                <a:cs typeface="Inter Bold"/>
                <a:sym typeface="Inter Bold"/>
              </a:rPr>
              <a:t>FLAN-T5 is a fine-tuned version of Google's T5 (Text-To-Text Transfer Transformer), trained with instruction-based prompts. The Base version offers a good balance between performance and speed.</a:t>
            </a:r>
          </a:p>
          <a:p>
            <a:pPr algn="l">
              <a:lnSpc>
                <a:spcPts val="3645"/>
              </a:lnSpc>
            </a:pPr>
            <a:r>
              <a:rPr lang="en-US" sz="2603" b="1">
                <a:solidFill>
                  <a:srgbClr val="004AAD"/>
                </a:solidFill>
                <a:latin typeface="Inter Bold"/>
                <a:ea typeface="Inter Bold"/>
                <a:cs typeface="Inter Bold"/>
                <a:sym typeface="Inter Bold"/>
              </a:rPr>
              <a:t>2-Architecture Overview</a:t>
            </a:r>
          </a:p>
          <a:p>
            <a:pPr marL="526230" lvl="1" indent="-263115" algn="l">
              <a:lnSpc>
                <a:spcPts val="3412"/>
              </a:lnSpc>
              <a:buFont typeface="Arial"/>
              <a:buChar char="•"/>
            </a:pPr>
            <a:r>
              <a:rPr lang="en-US" sz="2437" b="1">
                <a:solidFill>
                  <a:srgbClr val="000000"/>
                </a:solidFill>
                <a:latin typeface="Inter Bold"/>
                <a:ea typeface="Inter Bold"/>
                <a:cs typeface="Inter Bold"/>
                <a:sym typeface="Inter Bold"/>
              </a:rPr>
              <a:t>Model Type: Encoder-Decoder Transformer  (12 Encoder + 12 Decoder) layers.</a:t>
            </a:r>
          </a:p>
          <a:p>
            <a:pPr marL="526230" lvl="1" indent="-263115" algn="l">
              <a:lnSpc>
                <a:spcPts val="3412"/>
              </a:lnSpc>
              <a:buFont typeface="Arial"/>
              <a:buChar char="•"/>
            </a:pPr>
            <a:r>
              <a:rPr lang="en-US" sz="2437" b="1">
                <a:solidFill>
                  <a:srgbClr val="000000"/>
                </a:solidFill>
                <a:latin typeface="Inter Bold"/>
                <a:ea typeface="Inter Bold"/>
                <a:cs typeface="Inter Bold"/>
                <a:sym typeface="Inter Bold"/>
              </a:rPr>
              <a:t>Attention: Multi-head (8 heads) with relative positional encoding.</a:t>
            </a:r>
          </a:p>
          <a:p>
            <a:pPr marL="526230" lvl="1" indent="-263115" algn="l">
              <a:lnSpc>
                <a:spcPts val="3412"/>
              </a:lnSpc>
              <a:buFont typeface="Arial"/>
              <a:buChar char="•"/>
            </a:pPr>
            <a:r>
              <a:rPr lang="en-US" sz="2437" b="1">
                <a:solidFill>
                  <a:srgbClr val="000000"/>
                </a:solidFill>
                <a:latin typeface="Inter Bold"/>
                <a:ea typeface="Inter Bold"/>
                <a:cs typeface="Inter Bold"/>
                <a:sym typeface="Inter Bold"/>
              </a:rPr>
              <a:t>FFN: 2-layer MLP (Hidden: 768, Intermediate: 2048).</a:t>
            </a:r>
          </a:p>
          <a:p>
            <a:pPr marL="526230" lvl="1" indent="-263115" algn="l">
              <a:lnSpc>
                <a:spcPts val="3412"/>
              </a:lnSpc>
              <a:buFont typeface="Arial"/>
              <a:buChar char="•"/>
            </a:pPr>
            <a:r>
              <a:rPr lang="en-US" sz="2437" b="1">
                <a:solidFill>
                  <a:srgbClr val="000000"/>
                </a:solidFill>
                <a:latin typeface="Inter Bold"/>
                <a:ea typeface="Inter Bold"/>
                <a:cs typeface="Inter Bold"/>
                <a:sym typeface="Inter Bold"/>
              </a:rPr>
              <a:t>Parameter Count: ~250M.</a:t>
            </a:r>
          </a:p>
          <a:p>
            <a:pPr marL="526230" lvl="1" indent="-263115" algn="l">
              <a:lnSpc>
                <a:spcPts val="3412"/>
              </a:lnSpc>
              <a:spcBef>
                <a:spcPct val="0"/>
              </a:spcBef>
              <a:buFont typeface="Arial"/>
              <a:buChar char="•"/>
            </a:pPr>
            <a:r>
              <a:rPr lang="en-US" sz="2437" b="1">
                <a:solidFill>
                  <a:srgbClr val="000000"/>
                </a:solidFill>
                <a:latin typeface="Inter Bold"/>
                <a:ea typeface="Inter Bold"/>
                <a:cs typeface="Inter Bold"/>
                <a:sym typeface="Inter Bold"/>
              </a:rPr>
              <a:t>Fine-tuning: Instruction tuning for multi-task performance.</a:t>
            </a:r>
          </a:p>
        </p:txBody>
      </p:sp>
      <p:sp>
        <p:nvSpPr>
          <p:cNvPr id="4" name="TextBox 4"/>
          <p:cNvSpPr txBox="1"/>
          <p:nvPr/>
        </p:nvSpPr>
        <p:spPr>
          <a:xfrm>
            <a:off x="1079806" y="952500"/>
            <a:ext cx="5358527" cy="590104"/>
          </a:xfrm>
          <a:prstGeom prst="rect">
            <a:avLst/>
          </a:prstGeom>
        </p:spPr>
        <p:txBody>
          <a:bodyPr lIns="0" tIns="0" rIns="0" bIns="0" rtlCol="0" anchor="t">
            <a:spAutoFit/>
          </a:bodyPr>
          <a:lstStyle/>
          <a:p>
            <a:pPr algn="ctr">
              <a:lnSpc>
                <a:spcPts val="4749"/>
              </a:lnSpc>
              <a:spcBef>
                <a:spcPct val="0"/>
              </a:spcBef>
            </a:pPr>
            <a:r>
              <a:rPr lang="en-US" sz="3392" b="1">
                <a:solidFill>
                  <a:srgbClr val="004AAD"/>
                </a:solidFill>
                <a:latin typeface="Inter Bold"/>
                <a:ea typeface="Inter Bold"/>
                <a:cs typeface="Inter Bold"/>
                <a:sym typeface="Inter Bold"/>
              </a:rPr>
              <a:t>Chatbot implementation :</a:t>
            </a:r>
          </a:p>
        </p:txBody>
      </p:sp>
      <p:sp>
        <p:nvSpPr>
          <p:cNvPr id="5" name="TextBox 5"/>
          <p:cNvSpPr txBox="1"/>
          <p:nvPr/>
        </p:nvSpPr>
        <p:spPr>
          <a:xfrm>
            <a:off x="12192000" y="9110074"/>
            <a:ext cx="1944420" cy="621260"/>
          </a:xfrm>
          <a:prstGeom prst="rect">
            <a:avLst/>
          </a:prstGeom>
        </p:spPr>
        <p:txBody>
          <a:bodyPr lIns="0" tIns="0" rIns="0" bIns="0" rtlCol="0" anchor="t">
            <a:spAutoFit/>
          </a:bodyPr>
          <a:lstStyle/>
          <a:p>
            <a:pPr algn="ctr">
              <a:lnSpc>
                <a:spcPts val="2546"/>
              </a:lnSpc>
            </a:pPr>
            <a:r>
              <a:rPr lang="en-US" sz="1819" dirty="0">
                <a:solidFill>
                  <a:srgbClr val="004AAD"/>
                </a:solidFill>
                <a:latin typeface="Canva Sans"/>
                <a:ea typeface="Canva Sans"/>
                <a:cs typeface="Canva Sans"/>
                <a:sym typeface="Canva Sans"/>
              </a:rPr>
              <a:t>Fig-2</a:t>
            </a:r>
          </a:p>
          <a:p>
            <a:pPr algn="ctr">
              <a:lnSpc>
                <a:spcPts val="2546"/>
              </a:lnSpc>
            </a:pPr>
            <a:r>
              <a:rPr lang="en-US" sz="1819" dirty="0">
                <a:solidFill>
                  <a:srgbClr val="004AAD"/>
                </a:solidFill>
                <a:latin typeface="Canva Sans"/>
                <a:ea typeface="Canva Sans"/>
                <a:cs typeface="Canva Sans"/>
                <a:sym typeface="Canva Sans"/>
              </a:rPr>
              <a:t>Flan-T5 structure</a:t>
            </a:r>
          </a:p>
        </p:txBody>
      </p:sp>
      <p:sp>
        <p:nvSpPr>
          <p:cNvPr id="6" name="Freeform 6"/>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sp>
        <p:nvSpPr>
          <p:cNvPr id="7" name="TextBox 7"/>
          <p:cNvSpPr txBox="1"/>
          <p:nvPr/>
        </p:nvSpPr>
        <p:spPr>
          <a:xfrm>
            <a:off x="17299305" y="9420704"/>
            <a:ext cx="298609"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16</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22EC14-F191-DFC2-1B53-1F748D12BB52}"/>
              </a:ext>
            </a:extLst>
          </p:cNvPr>
          <p:cNvPicPr>
            <a:picLocks noChangeAspect="1"/>
          </p:cNvPicPr>
          <p:nvPr/>
        </p:nvPicPr>
        <p:blipFill>
          <a:blip r:embed="rId2"/>
          <a:stretch>
            <a:fillRect/>
          </a:stretch>
        </p:blipFill>
        <p:spPr>
          <a:xfrm>
            <a:off x="0" y="18947"/>
            <a:ext cx="18321810" cy="102680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028700" y="1920812"/>
            <a:ext cx="12359172" cy="6452215"/>
          </a:xfrm>
          <a:prstGeom prst="rect">
            <a:avLst/>
          </a:prstGeom>
        </p:spPr>
        <p:txBody>
          <a:bodyPr lIns="0" tIns="0" rIns="0" bIns="0" rtlCol="0" anchor="t">
            <a:spAutoFit/>
          </a:bodyPr>
          <a:lstStyle/>
          <a:p>
            <a:pPr algn="l">
              <a:lnSpc>
                <a:spcPts val="4653"/>
              </a:lnSpc>
            </a:pPr>
            <a:r>
              <a:rPr lang="en-US" sz="3324" b="1" dirty="0">
                <a:solidFill>
                  <a:srgbClr val="004AAD"/>
                </a:solidFill>
                <a:latin typeface="Canva Sans Bold"/>
                <a:ea typeface="Canva Sans Bold"/>
                <a:cs typeface="Canva Sans Bold"/>
                <a:sym typeface="Canva Sans Bold"/>
              </a:rPr>
              <a:t>Dataset:</a:t>
            </a:r>
          </a:p>
          <a:p>
            <a:pPr marL="515476" lvl="1" indent="-257738" algn="l">
              <a:lnSpc>
                <a:spcPts val="3342"/>
              </a:lnSpc>
              <a:buFont typeface="Arial"/>
              <a:buChar char="•"/>
            </a:pPr>
            <a:r>
              <a:rPr lang="en-US" sz="2387" b="1" dirty="0">
                <a:solidFill>
                  <a:srgbClr val="004AAD"/>
                </a:solidFill>
                <a:latin typeface="Canva Sans Bold"/>
                <a:ea typeface="Canva Sans Bold"/>
                <a:cs typeface="Canva Sans Bold"/>
                <a:sym typeface="Canva Sans Bold"/>
              </a:rPr>
              <a:t>This dataset is collected from</a:t>
            </a:r>
          </a:p>
          <a:p>
            <a:pPr algn="l">
              <a:lnSpc>
                <a:spcPts val="3342"/>
              </a:lnSpc>
            </a:pPr>
            <a:r>
              <a:rPr lang="en-US" sz="2387" dirty="0">
                <a:solidFill>
                  <a:srgbClr val="004AAD"/>
                </a:solidFill>
                <a:latin typeface="Canva Sans"/>
                <a:ea typeface="Canva Sans"/>
                <a:cs typeface="Canva Sans"/>
                <a:sym typeface="Canva Sans"/>
              </a:rPr>
              <a:t>           </a:t>
            </a:r>
            <a:r>
              <a:rPr lang="en-US" sz="2387" b="1" u="sng" dirty="0">
                <a:solidFill>
                  <a:srgbClr val="004AAD"/>
                </a:solidFill>
                <a:latin typeface="Canva Sans Bold"/>
                <a:ea typeface="Canva Sans Bold"/>
                <a:cs typeface="Canva Sans Bold"/>
                <a:sym typeface="Canva Sans Bold"/>
                <a:hlinkClick r:id="rId2" tooltip="https://data.mendeley.com/datasets/fxjm8fb6mw/2"/>
              </a:rPr>
              <a:t>https://data.mendeley.com/datasets/fxjm8fb6mw/2</a:t>
            </a:r>
          </a:p>
          <a:p>
            <a:pPr algn="ctr">
              <a:lnSpc>
                <a:spcPts val="3342"/>
              </a:lnSpc>
            </a:pPr>
            <a:r>
              <a:rPr lang="en-US" sz="2387" b="1" dirty="0">
                <a:solidFill>
                  <a:srgbClr val="004AAD"/>
                </a:solidFill>
                <a:latin typeface="Canva Sans Bold"/>
                <a:ea typeface="Canva Sans Bold"/>
                <a:cs typeface="Canva Sans Bold"/>
                <a:sym typeface="Canva Sans Bold"/>
              </a:rPr>
              <a:t>        commonly used by researchers, academics, and scientists to publish and   access datasets that support scientific research.</a:t>
            </a:r>
          </a:p>
          <a:p>
            <a:pPr algn="l">
              <a:lnSpc>
                <a:spcPts val="3342"/>
              </a:lnSpc>
            </a:pPr>
            <a:endParaRPr lang="en-US" sz="2387" b="1" dirty="0">
              <a:solidFill>
                <a:srgbClr val="004AAD"/>
              </a:solidFill>
              <a:latin typeface="Canva Sans Bold"/>
              <a:ea typeface="Canva Sans Bold"/>
              <a:cs typeface="Canva Sans Bold"/>
              <a:sym typeface="Canva Sans Bold"/>
            </a:endParaRPr>
          </a:p>
          <a:p>
            <a:pPr marL="1030951" lvl="2" indent="-343650" algn="l">
              <a:lnSpc>
                <a:spcPts val="3342"/>
              </a:lnSpc>
              <a:buFont typeface="Arial"/>
              <a:buChar char="⚬"/>
            </a:pPr>
            <a:r>
              <a:rPr lang="en-US" sz="2387" b="1" dirty="0">
                <a:solidFill>
                  <a:srgbClr val="004AAD"/>
                </a:solidFill>
                <a:latin typeface="Canva Sans Bold"/>
                <a:ea typeface="Canva Sans Bold"/>
                <a:cs typeface="Canva Sans Bold"/>
                <a:sym typeface="Canva Sans Bold"/>
              </a:rPr>
              <a:t>for 2classes Normal and Osteoporosis.</a:t>
            </a:r>
          </a:p>
          <a:p>
            <a:pPr marL="1030951" lvl="2" indent="-343650" algn="l">
              <a:lnSpc>
                <a:spcPts val="3342"/>
              </a:lnSpc>
              <a:buFont typeface="Arial"/>
              <a:buChar char="⚬"/>
            </a:pPr>
            <a:r>
              <a:rPr lang="en-US" sz="2387" b="1" dirty="0">
                <a:solidFill>
                  <a:srgbClr val="004AAD"/>
                </a:solidFill>
                <a:latin typeface="Canva Sans Bold"/>
                <a:ea typeface="Canva Sans Bold"/>
                <a:cs typeface="Canva Sans Bold"/>
                <a:sym typeface="Canva Sans Bold"/>
              </a:rPr>
              <a:t>you can use it to make a model to predict the Osteoporosis</a:t>
            </a:r>
          </a:p>
          <a:p>
            <a:pPr marL="515476" lvl="1" indent="-257738" algn="l">
              <a:lnSpc>
                <a:spcPts val="3342"/>
              </a:lnSpc>
              <a:buFont typeface="Arial"/>
              <a:buChar char="•"/>
            </a:pPr>
            <a:r>
              <a:rPr lang="en-US" sz="2387" b="1" dirty="0">
                <a:solidFill>
                  <a:srgbClr val="004AAD"/>
                </a:solidFill>
                <a:latin typeface="Canva Sans Bold"/>
                <a:ea typeface="Canva Sans Bold"/>
                <a:cs typeface="Canva Sans Bold"/>
                <a:sym typeface="Canva Sans Bold"/>
              </a:rPr>
              <a:t>Dataset Loading:</a:t>
            </a:r>
          </a:p>
          <a:p>
            <a:pPr marL="1030951" lvl="2" indent="-343650" algn="l">
              <a:lnSpc>
                <a:spcPts val="3342"/>
              </a:lnSpc>
              <a:buFont typeface="Arial"/>
              <a:buChar char="⚬"/>
            </a:pPr>
            <a:r>
              <a:rPr lang="en-US" sz="2387" b="1" dirty="0">
                <a:solidFill>
                  <a:srgbClr val="000000"/>
                </a:solidFill>
                <a:latin typeface="Canva Sans Bold"/>
                <a:ea typeface="Canva Sans Bold"/>
                <a:cs typeface="Canva Sans Bold"/>
                <a:sym typeface="Canva Sans Bold"/>
              </a:rPr>
              <a:t>The </a:t>
            </a:r>
            <a:r>
              <a:rPr lang="en-US" sz="2387" b="1" dirty="0" err="1">
                <a:solidFill>
                  <a:srgbClr val="000000"/>
                </a:solidFill>
                <a:latin typeface="Canva Sans Bold"/>
                <a:ea typeface="Canva Sans Bold"/>
                <a:cs typeface="Canva Sans Bold"/>
                <a:sym typeface="Canva Sans Bold"/>
              </a:rPr>
              <a:t>load_dataset_as_dataframe</a:t>
            </a:r>
            <a:r>
              <a:rPr lang="en-US" sz="2387" b="1" dirty="0">
                <a:solidFill>
                  <a:srgbClr val="000000"/>
                </a:solidFill>
                <a:latin typeface="Canva Sans Bold"/>
                <a:ea typeface="Canva Sans Bold"/>
                <a:cs typeface="Canva Sans Bold"/>
                <a:sym typeface="Canva Sans Bold"/>
              </a:rPr>
              <a:t> function creates a </a:t>
            </a:r>
            <a:r>
              <a:rPr lang="en-US" sz="2387" b="1" dirty="0" err="1">
                <a:solidFill>
                  <a:srgbClr val="000000"/>
                </a:solidFill>
                <a:latin typeface="Canva Sans Bold"/>
                <a:ea typeface="Canva Sans Bold"/>
                <a:cs typeface="Canva Sans Bold"/>
                <a:sym typeface="Canva Sans Bold"/>
              </a:rPr>
              <a:t>DataFrame</a:t>
            </a:r>
            <a:r>
              <a:rPr lang="en-US" sz="2387" b="1" dirty="0">
                <a:solidFill>
                  <a:srgbClr val="000000"/>
                </a:solidFill>
                <a:latin typeface="Canva Sans Bold"/>
                <a:ea typeface="Canva Sans Bold"/>
                <a:cs typeface="Canva Sans Bold"/>
                <a:sym typeface="Canva Sans Bold"/>
              </a:rPr>
              <a:t> with paths to images and their labels, based on a directory structure.</a:t>
            </a:r>
          </a:p>
          <a:p>
            <a:pPr marL="1030951" lvl="2" indent="-343650" algn="l">
              <a:lnSpc>
                <a:spcPts val="3342"/>
              </a:lnSpc>
              <a:buFont typeface="Arial"/>
              <a:buChar char="⚬"/>
            </a:pPr>
            <a:r>
              <a:rPr lang="en-US" sz="2387" b="1" dirty="0">
                <a:solidFill>
                  <a:srgbClr val="000000"/>
                </a:solidFill>
                <a:latin typeface="Canva Sans Bold"/>
                <a:ea typeface="Canva Sans Bold"/>
                <a:cs typeface="Canva Sans Bold"/>
                <a:sym typeface="Canva Sans Bold"/>
              </a:rPr>
              <a:t>Training and testing datasets are stored in separate subdirectories (train and test).</a:t>
            </a:r>
          </a:p>
          <a:p>
            <a:pPr algn="l">
              <a:lnSpc>
                <a:spcPts val="3342"/>
              </a:lnSpc>
            </a:pPr>
            <a:endParaRPr lang="en-US" sz="2387" b="1" dirty="0">
              <a:solidFill>
                <a:srgbClr val="000000"/>
              </a:solidFill>
              <a:latin typeface="Canva Sans Bold"/>
              <a:ea typeface="Canva Sans Bold"/>
              <a:cs typeface="Canva Sans Bold"/>
              <a:sym typeface="Canva Sans Bold"/>
            </a:endParaRPr>
          </a:p>
          <a:p>
            <a:pPr algn="l">
              <a:lnSpc>
                <a:spcPts val="3342"/>
              </a:lnSpc>
            </a:pPr>
            <a:endParaRPr lang="en-US" sz="2387" b="1" dirty="0">
              <a:solidFill>
                <a:srgbClr val="000000"/>
              </a:solidFill>
              <a:latin typeface="Canva Sans Bold"/>
              <a:ea typeface="Canva Sans Bold"/>
              <a:cs typeface="Canva Sans Bold"/>
              <a:sym typeface="Canva Sans Bold"/>
            </a:endParaRPr>
          </a:p>
        </p:txBody>
      </p:sp>
      <p:sp>
        <p:nvSpPr>
          <p:cNvPr id="3" name="Freeform 3"/>
          <p:cNvSpPr/>
          <p:nvPr/>
        </p:nvSpPr>
        <p:spPr>
          <a:xfrm>
            <a:off x="15755373" y="498476"/>
            <a:ext cx="2059519" cy="4387892"/>
          </a:xfrm>
          <a:custGeom>
            <a:avLst/>
            <a:gdLst/>
            <a:ahLst/>
            <a:cxnLst/>
            <a:rect l="l" t="t" r="r" b="b"/>
            <a:pathLst>
              <a:path w="2059519" h="4387892">
                <a:moveTo>
                  <a:pt x="0" y="0"/>
                </a:moveTo>
                <a:lnTo>
                  <a:pt x="2059519" y="0"/>
                </a:lnTo>
                <a:lnTo>
                  <a:pt x="2059519" y="4387892"/>
                </a:lnTo>
                <a:lnTo>
                  <a:pt x="0" y="4387892"/>
                </a:lnTo>
                <a:lnTo>
                  <a:pt x="0" y="0"/>
                </a:lnTo>
                <a:close/>
              </a:path>
            </a:pathLst>
          </a:custGeom>
          <a:blipFill>
            <a:blip r:embed="rId3"/>
            <a:stretch>
              <a:fillRect t="-1381" r="-9470" b="-1381"/>
            </a:stretch>
          </a:blipFill>
        </p:spPr>
        <p:txBody>
          <a:bodyPr/>
          <a:lstStyle/>
          <a:p>
            <a:endParaRPr lang="en-US"/>
          </a:p>
        </p:txBody>
      </p:sp>
      <p:sp>
        <p:nvSpPr>
          <p:cNvPr id="4" name="Freeform 4"/>
          <p:cNvSpPr/>
          <p:nvPr/>
        </p:nvSpPr>
        <p:spPr>
          <a:xfrm>
            <a:off x="13739265" y="4571746"/>
            <a:ext cx="2114893" cy="4229785"/>
          </a:xfrm>
          <a:custGeom>
            <a:avLst/>
            <a:gdLst/>
            <a:ahLst/>
            <a:cxnLst/>
            <a:rect l="l" t="t" r="r" b="b"/>
            <a:pathLst>
              <a:path w="2114893" h="4229785">
                <a:moveTo>
                  <a:pt x="0" y="0"/>
                </a:moveTo>
                <a:lnTo>
                  <a:pt x="2114893" y="0"/>
                </a:lnTo>
                <a:lnTo>
                  <a:pt x="2114893" y="4229785"/>
                </a:lnTo>
                <a:lnTo>
                  <a:pt x="0" y="4229785"/>
                </a:lnTo>
                <a:lnTo>
                  <a:pt x="0" y="0"/>
                </a:lnTo>
                <a:close/>
              </a:path>
            </a:pathLst>
          </a:custGeom>
          <a:blipFill>
            <a:blip r:embed="rId4"/>
            <a:stretch>
              <a:fillRect l="-6982" t="-3491" b="-3491"/>
            </a:stretch>
          </a:blipFill>
        </p:spPr>
        <p:txBody>
          <a:bodyPr/>
          <a:lstStyle/>
          <a:p>
            <a:endParaRPr lang="en-US"/>
          </a:p>
        </p:txBody>
      </p:sp>
      <p:sp>
        <p:nvSpPr>
          <p:cNvPr id="5" name="TextBox 5"/>
          <p:cNvSpPr txBox="1"/>
          <p:nvPr/>
        </p:nvSpPr>
        <p:spPr>
          <a:xfrm>
            <a:off x="1028700" y="962025"/>
            <a:ext cx="11938513" cy="596959"/>
          </a:xfrm>
          <a:prstGeom prst="rect">
            <a:avLst/>
          </a:prstGeom>
        </p:spPr>
        <p:txBody>
          <a:bodyPr lIns="0" tIns="0" rIns="0" bIns="0" rtlCol="0" anchor="t">
            <a:spAutoFit/>
          </a:bodyPr>
          <a:lstStyle/>
          <a:p>
            <a:pPr algn="l">
              <a:lnSpc>
                <a:spcPts val="4900"/>
              </a:lnSpc>
            </a:pPr>
            <a:r>
              <a:rPr lang="en-US" sz="3500" b="1" dirty="0">
                <a:solidFill>
                  <a:srgbClr val="004AAD"/>
                </a:solidFill>
                <a:latin typeface="Canva Sans Bold"/>
                <a:ea typeface="Canva Sans Bold"/>
                <a:cs typeface="Canva Sans Bold"/>
                <a:sym typeface="Canva Sans Bold"/>
              </a:rPr>
              <a:t>Knee Osteoarthritis Resnet model implementation:</a:t>
            </a:r>
          </a:p>
        </p:txBody>
      </p:sp>
      <p:sp>
        <p:nvSpPr>
          <p:cNvPr id="6" name="TextBox 6"/>
          <p:cNvSpPr txBox="1"/>
          <p:nvPr/>
        </p:nvSpPr>
        <p:spPr>
          <a:xfrm>
            <a:off x="15854158" y="4976629"/>
            <a:ext cx="1861949" cy="1663917"/>
          </a:xfrm>
          <a:prstGeom prst="rect">
            <a:avLst/>
          </a:prstGeom>
        </p:spPr>
        <p:txBody>
          <a:bodyPr lIns="0" tIns="0" rIns="0" bIns="0" rtlCol="0" anchor="t">
            <a:spAutoFit/>
          </a:bodyPr>
          <a:lstStyle/>
          <a:p>
            <a:pPr algn="ctr">
              <a:lnSpc>
                <a:spcPts val="3254"/>
              </a:lnSpc>
            </a:pPr>
            <a:r>
              <a:rPr lang="en-US" sz="2324" dirty="0">
                <a:solidFill>
                  <a:srgbClr val="3B77D7"/>
                </a:solidFill>
                <a:latin typeface="Canva Sans"/>
                <a:ea typeface="Canva Sans"/>
                <a:cs typeface="Canva Sans"/>
                <a:sym typeface="Canva Sans"/>
              </a:rPr>
              <a:t>Fig-3-1</a:t>
            </a:r>
          </a:p>
          <a:p>
            <a:pPr algn="ctr">
              <a:lnSpc>
                <a:spcPts val="3254"/>
              </a:lnSpc>
            </a:pPr>
            <a:r>
              <a:rPr lang="en-US" sz="2324" dirty="0">
                <a:solidFill>
                  <a:srgbClr val="3B77D7"/>
                </a:solidFill>
                <a:latin typeface="Canva Sans"/>
                <a:ea typeface="Canva Sans"/>
                <a:cs typeface="Canva Sans"/>
                <a:sym typeface="Canva Sans"/>
              </a:rPr>
              <a:t>Normal  knee </a:t>
            </a:r>
            <a:r>
              <a:rPr lang="en-US" sz="2324" dirty="0" err="1">
                <a:solidFill>
                  <a:srgbClr val="3B77D7"/>
                </a:solidFill>
                <a:latin typeface="Canva Sans"/>
                <a:ea typeface="Canva Sans"/>
                <a:cs typeface="Canva Sans"/>
                <a:sym typeface="Canva Sans"/>
              </a:rPr>
              <a:t>apperance</a:t>
            </a:r>
            <a:endParaRPr lang="en-US" sz="2324" dirty="0">
              <a:solidFill>
                <a:srgbClr val="3B77D7"/>
              </a:solidFill>
              <a:latin typeface="Canva Sans"/>
              <a:ea typeface="Canva Sans"/>
              <a:cs typeface="Canva Sans"/>
              <a:sym typeface="Canva Sans"/>
            </a:endParaRPr>
          </a:p>
        </p:txBody>
      </p:sp>
      <p:sp>
        <p:nvSpPr>
          <p:cNvPr id="7" name="TextBox 7"/>
          <p:cNvSpPr txBox="1"/>
          <p:nvPr/>
        </p:nvSpPr>
        <p:spPr>
          <a:xfrm>
            <a:off x="12727296" y="8753906"/>
            <a:ext cx="4532004" cy="1309923"/>
          </a:xfrm>
          <a:prstGeom prst="rect">
            <a:avLst/>
          </a:prstGeom>
        </p:spPr>
        <p:txBody>
          <a:bodyPr lIns="0" tIns="0" rIns="0" bIns="0" rtlCol="0" anchor="t">
            <a:spAutoFit/>
          </a:bodyPr>
          <a:lstStyle/>
          <a:p>
            <a:pPr algn="ctr">
              <a:lnSpc>
                <a:spcPts val="3497"/>
              </a:lnSpc>
            </a:pPr>
            <a:r>
              <a:rPr lang="en-US" sz="2498" dirty="0">
                <a:solidFill>
                  <a:srgbClr val="3B77D7"/>
                </a:solidFill>
                <a:latin typeface="Canva Sans"/>
                <a:ea typeface="Canva Sans"/>
                <a:cs typeface="Canva Sans"/>
                <a:sym typeface="Canva Sans"/>
              </a:rPr>
              <a:t>Fig-3-2:</a:t>
            </a:r>
          </a:p>
          <a:p>
            <a:pPr algn="ctr">
              <a:lnSpc>
                <a:spcPts val="3497"/>
              </a:lnSpc>
            </a:pPr>
            <a:r>
              <a:rPr lang="en-US" sz="2498" dirty="0">
                <a:solidFill>
                  <a:srgbClr val="3B77D7"/>
                </a:solidFill>
                <a:latin typeface="Canva Sans"/>
                <a:ea typeface="Canva Sans"/>
                <a:cs typeface="Canva Sans"/>
                <a:sym typeface="Canva Sans"/>
              </a:rPr>
              <a:t>Osteoporosis  knee </a:t>
            </a:r>
            <a:r>
              <a:rPr lang="en-US" sz="2498" dirty="0" err="1">
                <a:solidFill>
                  <a:srgbClr val="3B77D7"/>
                </a:solidFill>
                <a:latin typeface="Canva Sans"/>
                <a:ea typeface="Canva Sans"/>
                <a:cs typeface="Canva Sans"/>
                <a:sym typeface="Canva Sans"/>
              </a:rPr>
              <a:t>apperance</a:t>
            </a:r>
            <a:endParaRPr lang="en-US" sz="2498" dirty="0">
              <a:solidFill>
                <a:srgbClr val="3B77D7"/>
              </a:solidFill>
              <a:latin typeface="Canva Sans"/>
              <a:ea typeface="Canva Sans"/>
              <a:cs typeface="Canva Sans"/>
              <a:sym typeface="Canva Sans"/>
            </a:endParaRPr>
          </a:p>
        </p:txBody>
      </p:sp>
      <p:grpSp>
        <p:nvGrpSpPr>
          <p:cNvPr id="8" name="Group 8"/>
          <p:cNvGrpSpPr/>
          <p:nvPr/>
        </p:nvGrpSpPr>
        <p:grpSpPr>
          <a:xfrm>
            <a:off x="-3097990" y="6579761"/>
            <a:ext cx="7292867" cy="6969110"/>
            <a:chOff x="0" y="0"/>
            <a:chExt cx="9723823" cy="9292146"/>
          </a:xfrm>
        </p:grpSpPr>
        <p:grpSp>
          <p:nvGrpSpPr>
            <p:cNvPr id="9" name="Group 9"/>
            <p:cNvGrpSpPr/>
            <p:nvPr/>
          </p:nvGrpSpPr>
          <p:grpSpPr>
            <a:xfrm rot="1372777">
              <a:off x="4288832" y="5000186"/>
              <a:ext cx="4956430" cy="3464736"/>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449050" y="527660"/>
              <a:ext cx="6176131" cy="5404114"/>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5" name="Freeform 15"/>
          <p:cNvSpPr/>
          <p:nvPr/>
        </p:nvSpPr>
        <p:spPr>
          <a:xfrm>
            <a:off x="16785132" y="8955663"/>
            <a:ext cx="1765498" cy="1765498"/>
          </a:xfrm>
          <a:custGeom>
            <a:avLst/>
            <a:gdLst/>
            <a:ahLst/>
            <a:cxnLst/>
            <a:rect l="l" t="t" r="r" b="b"/>
            <a:pathLst>
              <a:path w="1765498" h="1765498">
                <a:moveTo>
                  <a:pt x="0" y="0"/>
                </a:moveTo>
                <a:lnTo>
                  <a:pt x="1765498" y="0"/>
                </a:lnTo>
                <a:lnTo>
                  <a:pt x="1765498" y="1765498"/>
                </a:lnTo>
                <a:lnTo>
                  <a:pt x="0" y="1765498"/>
                </a:lnTo>
                <a:lnTo>
                  <a:pt x="0" y="0"/>
                </a:lnTo>
                <a:close/>
              </a:path>
            </a:pathLst>
          </a:custGeom>
          <a:blipFill>
            <a:blip r:embed="rId5">
              <a:alphaModFix amt="50000"/>
            </a:blip>
            <a:stretch>
              <a:fillRect/>
            </a:stretch>
          </a:blipFill>
        </p:spPr>
        <p:txBody>
          <a:bodyPr/>
          <a:lstStyle/>
          <a:p>
            <a:endParaRPr lang="en-US"/>
          </a:p>
        </p:txBody>
      </p:sp>
      <p:sp>
        <p:nvSpPr>
          <p:cNvPr id="16" name="TextBox 16"/>
          <p:cNvSpPr txBox="1"/>
          <p:nvPr/>
        </p:nvSpPr>
        <p:spPr>
          <a:xfrm>
            <a:off x="17523220" y="9639975"/>
            <a:ext cx="289322"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017886" y="6401776"/>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TextBox 9"/>
          <p:cNvSpPr txBox="1"/>
          <p:nvPr/>
        </p:nvSpPr>
        <p:spPr>
          <a:xfrm>
            <a:off x="3124201" y="502852"/>
            <a:ext cx="8531262" cy="922625"/>
          </a:xfrm>
          <a:prstGeom prst="rect">
            <a:avLst/>
          </a:prstGeom>
        </p:spPr>
        <p:txBody>
          <a:bodyPr wrap="square" lIns="0" tIns="0" rIns="0" bIns="0" rtlCol="0" anchor="t">
            <a:spAutoFit/>
          </a:bodyPr>
          <a:lstStyle/>
          <a:p>
            <a:pPr algn="just">
              <a:lnSpc>
                <a:spcPts val="7699"/>
              </a:lnSpc>
            </a:pPr>
            <a:r>
              <a:rPr lang="en-US" sz="5499" b="1" dirty="0">
                <a:solidFill>
                  <a:srgbClr val="004AAD"/>
                </a:solidFill>
                <a:latin typeface="Canva Sans Bold"/>
                <a:ea typeface="Canva Sans Bold"/>
                <a:cs typeface="Canva Sans Bold"/>
                <a:sym typeface="Canva Sans Bold"/>
              </a:rPr>
              <a:t>Team Members</a:t>
            </a:r>
          </a:p>
        </p:txBody>
      </p:sp>
      <p:sp>
        <p:nvSpPr>
          <p:cNvPr id="10" name="TextBox 10"/>
          <p:cNvSpPr txBox="1"/>
          <p:nvPr/>
        </p:nvSpPr>
        <p:spPr>
          <a:xfrm>
            <a:off x="4049461" y="2096980"/>
            <a:ext cx="10189077" cy="509763"/>
          </a:xfrm>
          <a:prstGeom prst="rect">
            <a:avLst/>
          </a:prstGeom>
        </p:spPr>
        <p:txBody>
          <a:bodyPr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Muaz Osama Ahmed</a:t>
            </a:r>
          </a:p>
        </p:txBody>
      </p:sp>
      <p:sp>
        <p:nvSpPr>
          <p:cNvPr id="11" name="TextBox 11"/>
          <p:cNvSpPr txBox="1"/>
          <p:nvPr/>
        </p:nvSpPr>
        <p:spPr>
          <a:xfrm>
            <a:off x="4049461" y="3507100"/>
            <a:ext cx="5423919" cy="509763"/>
          </a:xfrm>
          <a:prstGeom prst="rect">
            <a:avLst/>
          </a:prstGeom>
        </p:spPr>
        <p:txBody>
          <a:bodyPr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Youssef Ashraf</a:t>
            </a:r>
          </a:p>
        </p:txBody>
      </p:sp>
      <p:sp>
        <p:nvSpPr>
          <p:cNvPr id="12" name="TextBox 12"/>
          <p:cNvSpPr txBox="1"/>
          <p:nvPr/>
        </p:nvSpPr>
        <p:spPr>
          <a:xfrm>
            <a:off x="4049461" y="2802040"/>
            <a:ext cx="3442822" cy="509763"/>
          </a:xfrm>
          <a:prstGeom prst="rect">
            <a:avLst/>
          </a:prstGeom>
        </p:spPr>
        <p:txBody>
          <a:bodyPr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Mohamed Tharwat</a:t>
            </a:r>
          </a:p>
        </p:txBody>
      </p:sp>
      <p:sp>
        <p:nvSpPr>
          <p:cNvPr id="13" name="TextBox 13"/>
          <p:cNvSpPr txBox="1"/>
          <p:nvPr/>
        </p:nvSpPr>
        <p:spPr>
          <a:xfrm>
            <a:off x="12248367" y="2303146"/>
            <a:ext cx="1655341" cy="323403"/>
          </a:xfrm>
          <a:prstGeom prst="rect">
            <a:avLst/>
          </a:prstGeom>
        </p:spPr>
        <p:txBody>
          <a:bodyPr lIns="0" tIns="0" rIns="0" bIns="0" rtlCol="0" anchor="t">
            <a:spAutoFit/>
          </a:bodyPr>
          <a:lstStyle/>
          <a:p>
            <a:pPr algn="ctr">
              <a:lnSpc>
                <a:spcPts val="2649"/>
              </a:lnSpc>
              <a:spcBef>
                <a:spcPct val="0"/>
              </a:spcBef>
            </a:pPr>
            <a:r>
              <a:rPr lang="en-US" sz="1892" b="1">
                <a:solidFill>
                  <a:srgbClr val="004AAD"/>
                </a:solidFill>
                <a:latin typeface="Inter Bold"/>
                <a:ea typeface="Inter Bold"/>
                <a:cs typeface="Inter Bold"/>
                <a:sym typeface="Inter Bold"/>
              </a:rPr>
              <a:t>2101130</a:t>
            </a:r>
          </a:p>
        </p:txBody>
      </p:sp>
      <p:sp>
        <p:nvSpPr>
          <p:cNvPr id="14" name="TextBox 14"/>
          <p:cNvSpPr txBox="1"/>
          <p:nvPr/>
        </p:nvSpPr>
        <p:spPr>
          <a:xfrm>
            <a:off x="12248367" y="2998024"/>
            <a:ext cx="1655341" cy="323403"/>
          </a:xfrm>
          <a:prstGeom prst="rect">
            <a:avLst/>
          </a:prstGeom>
        </p:spPr>
        <p:txBody>
          <a:bodyPr lIns="0" tIns="0" rIns="0" bIns="0" rtlCol="0" anchor="t">
            <a:spAutoFit/>
          </a:bodyPr>
          <a:lstStyle/>
          <a:p>
            <a:pPr algn="ctr">
              <a:lnSpc>
                <a:spcPts val="2649"/>
              </a:lnSpc>
              <a:spcBef>
                <a:spcPct val="0"/>
              </a:spcBef>
            </a:pPr>
            <a:r>
              <a:rPr lang="en-US" sz="1892" b="1">
                <a:solidFill>
                  <a:srgbClr val="004AAD"/>
                </a:solidFill>
                <a:latin typeface="Inter Bold"/>
                <a:ea typeface="Inter Bold"/>
                <a:cs typeface="Inter Bold"/>
                <a:sym typeface="Inter Bold"/>
              </a:rPr>
              <a:t>2101135</a:t>
            </a:r>
          </a:p>
        </p:txBody>
      </p:sp>
      <p:sp>
        <p:nvSpPr>
          <p:cNvPr id="15" name="TextBox 15"/>
          <p:cNvSpPr txBox="1"/>
          <p:nvPr/>
        </p:nvSpPr>
        <p:spPr>
          <a:xfrm>
            <a:off x="12248367" y="3596140"/>
            <a:ext cx="1655341" cy="323403"/>
          </a:xfrm>
          <a:prstGeom prst="rect">
            <a:avLst/>
          </a:prstGeom>
        </p:spPr>
        <p:txBody>
          <a:bodyPr lIns="0" tIns="0" rIns="0" bIns="0" rtlCol="0" anchor="t">
            <a:spAutoFit/>
          </a:bodyPr>
          <a:lstStyle/>
          <a:p>
            <a:pPr algn="ctr">
              <a:lnSpc>
                <a:spcPts val="2649"/>
              </a:lnSpc>
              <a:spcBef>
                <a:spcPct val="0"/>
              </a:spcBef>
            </a:pPr>
            <a:r>
              <a:rPr lang="en-US" sz="1892" b="1">
                <a:solidFill>
                  <a:srgbClr val="004AAD"/>
                </a:solidFill>
                <a:latin typeface="Inter Bold"/>
                <a:ea typeface="Inter Bold"/>
                <a:cs typeface="Inter Bold"/>
                <a:sym typeface="Inter Bold"/>
              </a:rPr>
              <a:t>2101727</a:t>
            </a:r>
          </a:p>
        </p:txBody>
      </p:sp>
      <p:sp>
        <p:nvSpPr>
          <p:cNvPr id="16" name="TextBox 16"/>
          <p:cNvSpPr txBox="1"/>
          <p:nvPr/>
        </p:nvSpPr>
        <p:spPr>
          <a:xfrm>
            <a:off x="5977607" y="6316051"/>
            <a:ext cx="6332786" cy="705675"/>
          </a:xfrm>
          <a:prstGeom prst="rect">
            <a:avLst/>
          </a:prstGeom>
        </p:spPr>
        <p:txBody>
          <a:bodyPr lIns="0" tIns="0" rIns="0" bIns="0" rtlCol="0" anchor="t">
            <a:spAutoFit/>
          </a:bodyPr>
          <a:lstStyle/>
          <a:p>
            <a:pPr algn="ctr">
              <a:lnSpc>
                <a:spcPts val="5729"/>
              </a:lnSpc>
              <a:spcBef>
                <a:spcPct val="0"/>
              </a:spcBef>
            </a:pPr>
            <a:r>
              <a:rPr lang="en-US" sz="4092" b="1">
                <a:solidFill>
                  <a:srgbClr val="004AAD"/>
                </a:solidFill>
                <a:latin typeface="Inter Bold"/>
                <a:ea typeface="Inter Bold"/>
                <a:cs typeface="Inter Bold"/>
                <a:sym typeface="Inter Bold"/>
              </a:rPr>
              <a:t>Under the Supervision of</a:t>
            </a:r>
          </a:p>
        </p:txBody>
      </p:sp>
      <p:sp>
        <p:nvSpPr>
          <p:cNvPr id="17" name="TextBox 17"/>
          <p:cNvSpPr txBox="1"/>
          <p:nvPr/>
        </p:nvSpPr>
        <p:spPr>
          <a:xfrm>
            <a:off x="9144000" y="7647211"/>
            <a:ext cx="8115300" cy="1611089"/>
          </a:xfrm>
          <a:prstGeom prst="rect">
            <a:avLst/>
          </a:prstGeom>
        </p:spPr>
        <p:txBody>
          <a:bodyPr lIns="0" tIns="0" rIns="0" bIns="0" rtlCol="0" anchor="t">
            <a:spAutoFit/>
          </a:bodyPr>
          <a:lstStyle/>
          <a:p>
            <a:pPr marL="0" lvl="0" indent="0" algn="ctr">
              <a:lnSpc>
                <a:spcPts val="3919"/>
              </a:lnSpc>
              <a:spcBef>
                <a:spcPct val="0"/>
              </a:spcBef>
            </a:pPr>
            <a:r>
              <a:rPr lang="en-US" sz="2799" u="none" strike="noStrike">
                <a:solidFill>
                  <a:srgbClr val="004AAD"/>
                </a:solidFill>
                <a:latin typeface="Inter"/>
                <a:ea typeface="Inter"/>
                <a:cs typeface="Inter"/>
                <a:sym typeface="Inter"/>
              </a:rPr>
              <a:t>T.A. Mohamed Mustafa</a:t>
            </a:r>
          </a:p>
          <a:p>
            <a:pPr marL="0" lvl="0" indent="0" algn="ctr">
              <a:lnSpc>
                <a:spcPts val="2229"/>
              </a:lnSpc>
              <a:spcBef>
                <a:spcPct val="0"/>
              </a:spcBef>
            </a:pPr>
            <a:r>
              <a:rPr lang="en-US" sz="1592" u="none" strike="noStrike">
                <a:solidFill>
                  <a:srgbClr val="004AAD"/>
                </a:solidFill>
                <a:latin typeface="Inter"/>
                <a:ea typeface="Inter"/>
                <a:cs typeface="Inter"/>
                <a:sym typeface="Inter"/>
              </a:rPr>
              <a:t>Teacher Assistant in Computer and Information Technology</a:t>
            </a:r>
          </a:p>
          <a:p>
            <a:pPr marL="0" lvl="0" indent="0" algn="ctr">
              <a:lnSpc>
                <a:spcPts val="2229"/>
              </a:lnSpc>
              <a:spcBef>
                <a:spcPct val="0"/>
              </a:spcBef>
            </a:pPr>
            <a:r>
              <a:rPr lang="en-US" sz="1592" u="none" strike="noStrike">
                <a:solidFill>
                  <a:srgbClr val="004AAD"/>
                </a:solidFill>
                <a:latin typeface="Inter"/>
                <a:ea typeface="Inter"/>
                <a:cs typeface="Inter"/>
                <a:sym typeface="Inter"/>
              </a:rPr>
              <a:t>Egyptian E-Learning University</a:t>
            </a:r>
          </a:p>
          <a:p>
            <a:pPr marL="0" lvl="0" indent="0" algn="ctr">
              <a:lnSpc>
                <a:spcPts val="2229"/>
              </a:lnSpc>
              <a:spcBef>
                <a:spcPct val="0"/>
              </a:spcBef>
            </a:pPr>
            <a:endParaRPr lang="en-US" sz="1592" u="none" strike="noStrike">
              <a:solidFill>
                <a:srgbClr val="004AAD"/>
              </a:solidFill>
              <a:latin typeface="Inter"/>
              <a:ea typeface="Inter"/>
              <a:cs typeface="Inter"/>
              <a:sym typeface="Inter"/>
            </a:endParaRPr>
          </a:p>
          <a:p>
            <a:pPr marL="0" lvl="0" indent="0" algn="ctr">
              <a:lnSpc>
                <a:spcPts val="2229"/>
              </a:lnSpc>
              <a:spcBef>
                <a:spcPct val="0"/>
              </a:spcBef>
            </a:pPr>
            <a:endParaRPr lang="en-US" sz="1592" u="none" strike="noStrike">
              <a:solidFill>
                <a:srgbClr val="004AAD"/>
              </a:solidFill>
              <a:latin typeface="Inter"/>
              <a:ea typeface="Inter"/>
              <a:cs typeface="Inter"/>
              <a:sym typeface="Inter"/>
            </a:endParaRPr>
          </a:p>
        </p:txBody>
      </p:sp>
      <p:sp>
        <p:nvSpPr>
          <p:cNvPr id="18" name="TextBox 18"/>
          <p:cNvSpPr txBox="1"/>
          <p:nvPr/>
        </p:nvSpPr>
        <p:spPr>
          <a:xfrm>
            <a:off x="1028700" y="7647211"/>
            <a:ext cx="8115300" cy="1611089"/>
          </a:xfrm>
          <a:prstGeom prst="rect">
            <a:avLst/>
          </a:prstGeom>
        </p:spPr>
        <p:txBody>
          <a:bodyPr lIns="0" tIns="0" rIns="0" bIns="0" rtlCol="0" anchor="t">
            <a:spAutoFit/>
          </a:bodyPr>
          <a:lstStyle/>
          <a:p>
            <a:pPr algn="ctr">
              <a:lnSpc>
                <a:spcPts val="3919"/>
              </a:lnSpc>
            </a:pPr>
            <a:r>
              <a:rPr lang="en-US" sz="2799">
                <a:solidFill>
                  <a:srgbClr val="004AAD"/>
                </a:solidFill>
                <a:latin typeface="Inter"/>
                <a:ea typeface="Inter"/>
                <a:cs typeface="Inter"/>
                <a:sym typeface="Inter"/>
              </a:rPr>
              <a:t>Dr. Mohamed Zidan</a:t>
            </a:r>
          </a:p>
          <a:p>
            <a:pPr algn="ctr">
              <a:lnSpc>
                <a:spcPts val="2229"/>
              </a:lnSpc>
            </a:pPr>
            <a:r>
              <a:rPr lang="en-US" sz="1592">
                <a:solidFill>
                  <a:srgbClr val="004AAD"/>
                </a:solidFill>
                <a:latin typeface="Inter"/>
                <a:ea typeface="Inter"/>
                <a:cs typeface="Inter"/>
                <a:sym typeface="Inter"/>
              </a:rPr>
              <a:t>Lecturer in Computer and Information Technology</a:t>
            </a:r>
          </a:p>
          <a:p>
            <a:pPr marL="0" lvl="0" indent="0" algn="ctr">
              <a:lnSpc>
                <a:spcPts val="2229"/>
              </a:lnSpc>
              <a:spcBef>
                <a:spcPct val="0"/>
              </a:spcBef>
            </a:pPr>
            <a:r>
              <a:rPr lang="en-US" sz="1592">
                <a:solidFill>
                  <a:srgbClr val="004AAD"/>
                </a:solidFill>
                <a:latin typeface="Inter"/>
                <a:ea typeface="Inter"/>
                <a:cs typeface="Inter"/>
                <a:sym typeface="Inter"/>
              </a:rPr>
              <a:t>Egyptian E-Learning University</a:t>
            </a:r>
          </a:p>
          <a:p>
            <a:pPr marL="0" lvl="0" indent="0" algn="ctr">
              <a:lnSpc>
                <a:spcPts val="2229"/>
              </a:lnSpc>
              <a:spcBef>
                <a:spcPct val="0"/>
              </a:spcBef>
            </a:pPr>
            <a:endParaRPr lang="en-US" sz="1592">
              <a:solidFill>
                <a:srgbClr val="004AAD"/>
              </a:solidFill>
              <a:latin typeface="Inter"/>
              <a:ea typeface="Inter"/>
              <a:cs typeface="Inter"/>
              <a:sym typeface="Inter"/>
            </a:endParaRPr>
          </a:p>
          <a:p>
            <a:pPr marL="0" lvl="0" indent="0" algn="ctr">
              <a:lnSpc>
                <a:spcPts val="2229"/>
              </a:lnSpc>
              <a:spcBef>
                <a:spcPct val="0"/>
              </a:spcBef>
            </a:pPr>
            <a:endParaRPr lang="en-US" sz="1592">
              <a:solidFill>
                <a:srgbClr val="004AAD"/>
              </a:solidFill>
              <a:latin typeface="Inter"/>
              <a:ea typeface="Inter"/>
              <a:cs typeface="Inter"/>
              <a:sym typeface="Inter"/>
            </a:endParaRPr>
          </a:p>
        </p:txBody>
      </p:sp>
      <p:sp>
        <p:nvSpPr>
          <p:cNvPr id="19" name="TextBox 19"/>
          <p:cNvSpPr txBox="1"/>
          <p:nvPr/>
        </p:nvSpPr>
        <p:spPr>
          <a:xfrm>
            <a:off x="4049461" y="4150213"/>
            <a:ext cx="4734204" cy="509763"/>
          </a:xfrm>
          <a:prstGeom prst="rect">
            <a:avLst/>
          </a:prstGeom>
        </p:spPr>
        <p:txBody>
          <a:bodyPr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Kareem Yasser</a:t>
            </a:r>
          </a:p>
        </p:txBody>
      </p:sp>
      <p:sp>
        <p:nvSpPr>
          <p:cNvPr id="20" name="TextBox 20"/>
          <p:cNvSpPr txBox="1"/>
          <p:nvPr/>
        </p:nvSpPr>
        <p:spPr>
          <a:xfrm>
            <a:off x="4049461" y="5471776"/>
            <a:ext cx="4161887" cy="509763"/>
          </a:xfrm>
          <a:prstGeom prst="rect">
            <a:avLst/>
          </a:prstGeom>
        </p:spPr>
        <p:txBody>
          <a:bodyPr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Abdelrahman Youssef</a:t>
            </a:r>
          </a:p>
        </p:txBody>
      </p:sp>
      <p:sp>
        <p:nvSpPr>
          <p:cNvPr id="21" name="TextBox 21"/>
          <p:cNvSpPr txBox="1"/>
          <p:nvPr/>
        </p:nvSpPr>
        <p:spPr>
          <a:xfrm>
            <a:off x="4049461" y="4860002"/>
            <a:ext cx="5094539" cy="422680"/>
          </a:xfrm>
          <a:prstGeom prst="rect">
            <a:avLst/>
          </a:prstGeom>
        </p:spPr>
        <p:txBody>
          <a:bodyPr wrap="square" lIns="0" tIns="0" rIns="0" bIns="0" rtlCol="0" anchor="t">
            <a:spAutoFit/>
          </a:bodyPr>
          <a:lstStyle/>
          <a:p>
            <a:pPr marL="0" lvl="0" indent="0" algn="l">
              <a:lnSpc>
                <a:spcPts val="3444"/>
              </a:lnSpc>
              <a:spcBef>
                <a:spcPct val="0"/>
              </a:spcBef>
            </a:pPr>
            <a:r>
              <a:rPr lang="en-US" sz="2777" b="1">
                <a:solidFill>
                  <a:srgbClr val="004AAD"/>
                </a:solidFill>
                <a:latin typeface="Agrandir Medium"/>
                <a:ea typeface="Agrandir Medium"/>
                <a:cs typeface="Agrandir Medium"/>
                <a:sym typeface="Agrandir Medium"/>
              </a:rPr>
              <a:t>Youssef Subra</a:t>
            </a:r>
          </a:p>
        </p:txBody>
      </p:sp>
      <p:sp>
        <p:nvSpPr>
          <p:cNvPr id="22" name="TextBox 22"/>
          <p:cNvSpPr txBox="1"/>
          <p:nvPr/>
        </p:nvSpPr>
        <p:spPr>
          <a:xfrm>
            <a:off x="12248367" y="4900172"/>
            <a:ext cx="1655341" cy="339914"/>
          </a:xfrm>
          <a:prstGeom prst="rect">
            <a:avLst/>
          </a:prstGeom>
        </p:spPr>
        <p:txBody>
          <a:bodyPr lIns="0" tIns="0" rIns="0" bIns="0" rtlCol="0" anchor="t">
            <a:spAutoFit/>
          </a:bodyPr>
          <a:lstStyle/>
          <a:p>
            <a:pPr algn="ctr">
              <a:lnSpc>
                <a:spcPts val="2789"/>
              </a:lnSpc>
              <a:spcBef>
                <a:spcPct val="0"/>
              </a:spcBef>
            </a:pPr>
            <a:r>
              <a:rPr lang="en-US" sz="1992" b="1">
                <a:solidFill>
                  <a:srgbClr val="004AAD"/>
                </a:solidFill>
                <a:latin typeface="Inter Bold"/>
                <a:ea typeface="Inter Bold"/>
                <a:cs typeface="Inter Bold"/>
                <a:sym typeface="Inter Bold"/>
              </a:rPr>
              <a:t>2101713</a:t>
            </a:r>
          </a:p>
        </p:txBody>
      </p:sp>
      <p:sp>
        <p:nvSpPr>
          <p:cNvPr id="23" name="TextBox 23"/>
          <p:cNvSpPr txBox="1"/>
          <p:nvPr/>
        </p:nvSpPr>
        <p:spPr>
          <a:xfrm>
            <a:off x="12248367" y="4248156"/>
            <a:ext cx="1655341" cy="323403"/>
          </a:xfrm>
          <a:prstGeom prst="rect">
            <a:avLst/>
          </a:prstGeom>
        </p:spPr>
        <p:txBody>
          <a:bodyPr lIns="0" tIns="0" rIns="0" bIns="0" rtlCol="0" anchor="t">
            <a:spAutoFit/>
          </a:bodyPr>
          <a:lstStyle/>
          <a:p>
            <a:pPr algn="ctr">
              <a:lnSpc>
                <a:spcPts val="2649"/>
              </a:lnSpc>
              <a:spcBef>
                <a:spcPct val="0"/>
              </a:spcBef>
            </a:pPr>
            <a:r>
              <a:rPr lang="en-US" sz="1892" b="1">
                <a:solidFill>
                  <a:srgbClr val="004AAD"/>
                </a:solidFill>
                <a:latin typeface="Inter Bold"/>
                <a:ea typeface="Inter Bold"/>
                <a:cs typeface="Inter Bold"/>
                <a:sym typeface="Inter Bold"/>
              </a:rPr>
              <a:t>2100834</a:t>
            </a:r>
          </a:p>
        </p:txBody>
      </p:sp>
      <p:sp>
        <p:nvSpPr>
          <p:cNvPr id="24" name="TextBox 24"/>
          <p:cNvSpPr txBox="1"/>
          <p:nvPr/>
        </p:nvSpPr>
        <p:spPr>
          <a:xfrm>
            <a:off x="12248367" y="5592510"/>
            <a:ext cx="1655341" cy="323403"/>
          </a:xfrm>
          <a:prstGeom prst="rect">
            <a:avLst/>
          </a:prstGeom>
        </p:spPr>
        <p:txBody>
          <a:bodyPr lIns="0" tIns="0" rIns="0" bIns="0" rtlCol="0" anchor="t">
            <a:spAutoFit/>
          </a:bodyPr>
          <a:lstStyle/>
          <a:p>
            <a:pPr algn="ctr">
              <a:lnSpc>
                <a:spcPts val="2649"/>
              </a:lnSpc>
              <a:spcBef>
                <a:spcPct val="0"/>
              </a:spcBef>
            </a:pPr>
            <a:r>
              <a:rPr lang="en-US" sz="1892" b="1">
                <a:solidFill>
                  <a:srgbClr val="004AAD"/>
                </a:solidFill>
                <a:latin typeface="Inter Bold"/>
                <a:ea typeface="Inter Bold"/>
                <a:cs typeface="Inter Bold"/>
                <a:sym typeface="Inter Bold"/>
              </a:rPr>
              <a:t>2100287</a:t>
            </a:r>
          </a:p>
        </p:txBody>
      </p:sp>
      <p:sp>
        <p:nvSpPr>
          <p:cNvPr id="25" name="Freeform 2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26" name="TextBox 26"/>
          <p:cNvSpPr txBox="1"/>
          <p:nvPr/>
        </p:nvSpPr>
        <p:spPr>
          <a:xfrm>
            <a:off x="17381696" y="9420704"/>
            <a:ext cx="133826"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1</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8266458"/>
        </p:xfrm>
        <a:graphic>
          <a:graphicData uri="http://schemas.openxmlformats.org/drawingml/2006/table">
            <a:tbl>
              <a:tblPr/>
              <a:tblGrid>
                <a:gridCol w="5431013">
                  <a:extLst>
                    <a:ext uri="{9D8B030D-6E8A-4147-A177-3AD203B41FA5}">
                      <a16:colId xmlns:a16="http://schemas.microsoft.com/office/drawing/2014/main" val="20000"/>
                    </a:ext>
                  </a:extLst>
                </a:gridCol>
                <a:gridCol w="3151066">
                  <a:extLst>
                    <a:ext uri="{9D8B030D-6E8A-4147-A177-3AD203B41FA5}">
                      <a16:colId xmlns:a16="http://schemas.microsoft.com/office/drawing/2014/main" val="20001"/>
                    </a:ext>
                  </a:extLst>
                </a:gridCol>
                <a:gridCol w="7648521">
                  <a:extLst>
                    <a:ext uri="{9D8B030D-6E8A-4147-A177-3AD203B41FA5}">
                      <a16:colId xmlns:a16="http://schemas.microsoft.com/office/drawing/2014/main" val="20002"/>
                    </a:ext>
                  </a:extLst>
                </a:gridCol>
              </a:tblGrid>
              <a:tr h="503340">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Category</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Parameter</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a:solidFill>
                            <a:srgbClr val="FFFEFE"/>
                          </a:solidFill>
                          <a:latin typeface="Inter Bold"/>
                          <a:ea typeface="Inter Bold"/>
                          <a:cs typeface="Inter Bold"/>
                          <a:sym typeface="Inter Bold"/>
                        </a:rPr>
                        <a:t>Details</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2050328">
                <a:tc>
                  <a:txBody>
                    <a:bodyPr/>
                    <a:lstStyle/>
                    <a:p>
                      <a:pPr algn="ctr">
                        <a:lnSpc>
                          <a:spcPts val="2369"/>
                        </a:lnSpc>
                        <a:defRPr/>
                      </a:pPr>
                      <a:r>
                        <a:rPr lang="en-US" sz="1692" b="1">
                          <a:solidFill>
                            <a:srgbClr val="004AAD"/>
                          </a:solidFill>
                          <a:latin typeface="Inter Bold"/>
                          <a:ea typeface="Inter Bold"/>
                          <a:cs typeface="Inter Bold"/>
                          <a:sym typeface="Inter Bold"/>
                        </a:rPr>
                        <a:t>Data prepartion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Augmentation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110"/>
                        </a:lnSpc>
                        <a:defRPr/>
                      </a:pPr>
                      <a:r>
                        <a:rPr lang="en-US" sz="1507" b="1">
                          <a:solidFill>
                            <a:srgbClr val="3B77D7"/>
                          </a:solidFill>
                          <a:latin typeface="Inter Bold"/>
                          <a:ea typeface="Inter Bold"/>
                          <a:cs typeface="Inter Bold"/>
                          <a:sym typeface="Inter Bold"/>
                        </a:rPr>
                        <a:t>Training data undergoes augmentation:</a:t>
                      </a:r>
                      <a:endParaRPr lang="en-US" sz="1100"/>
                    </a:p>
                    <a:p>
                      <a:pPr algn="ctr">
                        <a:lnSpc>
                          <a:spcPts val="2110"/>
                        </a:lnSpc>
                      </a:pPr>
                      <a:r>
                        <a:rPr lang="en-US" sz="1507" b="1">
                          <a:solidFill>
                            <a:srgbClr val="3B77D7"/>
                          </a:solidFill>
                          <a:latin typeface="Inter Bold"/>
                          <a:ea typeface="Inter Bold"/>
                          <a:cs typeface="Inter Bold"/>
                          <a:sym typeface="Inter Bold"/>
                        </a:rPr>
                        <a:t>Resize to 224×224224 \times 224224×224.</a:t>
                      </a:r>
                    </a:p>
                    <a:p>
                      <a:pPr algn="ctr">
                        <a:lnSpc>
                          <a:spcPts val="2110"/>
                        </a:lnSpc>
                      </a:pPr>
                      <a:r>
                        <a:rPr lang="en-US" sz="1507" b="1">
                          <a:solidFill>
                            <a:srgbClr val="3B77D7"/>
                          </a:solidFill>
                          <a:latin typeface="Inter Bold"/>
                          <a:ea typeface="Inter Bold"/>
                          <a:cs typeface="Inter Bold"/>
                          <a:sym typeface="Inter Bold"/>
                        </a:rPr>
                        <a:t>Random horizontal flips, random rotations, and brightness/contrast adjustments.</a:t>
                      </a:r>
                    </a:p>
                    <a:p>
                      <a:pPr algn="ctr">
                        <a:lnSpc>
                          <a:spcPts val="2110"/>
                        </a:lnSpc>
                      </a:pPr>
                      <a:r>
                        <a:rPr lang="en-US" sz="1507" b="1">
                          <a:solidFill>
                            <a:srgbClr val="3B77D7"/>
                          </a:solidFill>
                          <a:latin typeface="Inter Bold"/>
                          <a:ea typeface="Inter Bold"/>
                          <a:cs typeface="Inter Bold"/>
                          <a:sym typeface="Inter Bold"/>
                        </a:rPr>
                        <a:t>Normalization using ImageNet mean and standard deviation.</a:t>
                      </a:r>
                    </a:p>
                    <a:p>
                      <a:pPr algn="ctr">
                        <a:lnSpc>
                          <a:spcPts val="2110"/>
                        </a:lnSpc>
                      </a:pPr>
                      <a:r>
                        <a:rPr lang="en-US" sz="1507" b="1">
                          <a:solidFill>
                            <a:srgbClr val="3B77D7"/>
                          </a:solidFill>
                          <a:latin typeface="Inter Bold"/>
                          <a:ea typeface="Inter Bold"/>
                          <a:cs typeface="Inter Bold"/>
                          <a:sym typeface="Inter Bold"/>
                        </a:rPr>
                        <a:t>Testing data is resized and normalized similarly, but no augmentations are applied.</a:t>
                      </a:r>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1"/>
                  </a:ext>
                </a:extLst>
              </a:tr>
              <a:tr h="423880">
                <a:tc rowSpan="4">
                  <a:txBody>
                    <a:bodyPr/>
                    <a:lstStyle/>
                    <a:p>
                      <a:pPr algn="ctr">
                        <a:lnSpc>
                          <a:spcPts val="3219"/>
                        </a:lnSpc>
                        <a:defRPr/>
                      </a:pPr>
                      <a:r>
                        <a:rPr lang="en-US" sz="2299" b="1">
                          <a:solidFill>
                            <a:srgbClr val="004AAD"/>
                          </a:solidFill>
                          <a:latin typeface="Arimo Bold"/>
                          <a:ea typeface="Arimo Bold"/>
                          <a:cs typeface="Arimo Bold"/>
                          <a:sym typeface="Arimo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39"/>
                        </a:lnSpc>
                        <a:defRPr/>
                      </a:pPr>
                      <a:r>
                        <a:rPr lang="en-US" sz="1599" b="1">
                          <a:solidFill>
                            <a:srgbClr val="3B77D7"/>
                          </a:solidFill>
                          <a:latin typeface="Arimo Bold"/>
                          <a:ea typeface="Arimo Bold"/>
                          <a:cs typeface="Arimo Bold"/>
                          <a:sym typeface="Arimo Bold"/>
                        </a:rPr>
                        <a:t>Model Type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39"/>
                        </a:lnSpc>
                        <a:defRPr/>
                      </a:pPr>
                      <a:r>
                        <a:rPr lang="en-US" sz="1599" b="1">
                          <a:solidFill>
                            <a:srgbClr val="3B77D7"/>
                          </a:solidFill>
                          <a:latin typeface="Arimo Bold"/>
                          <a:ea typeface="Arimo Bold"/>
                          <a:cs typeface="Arimo Bold"/>
                          <a:sym typeface="Arimo Bold"/>
                        </a:rPr>
                        <a:t>ResNet50</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2"/>
                  </a:ext>
                </a:extLst>
              </a:tr>
              <a:tr h="858277">
                <a:tc vMerge="1">
                  <a:txBody>
                    <a:bodyPr/>
                    <a:lstStyle/>
                    <a:p>
                      <a:pPr algn="ctr">
                        <a:lnSpc>
                          <a:spcPts val="3219"/>
                        </a:lnSpc>
                        <a:defRPr/>
                      </a:pPr>
                      <a:r>
                        <a:rPr lang="en-US" sz="2299" b="1">
                          <a:solidFill>
                            <a:srgbClr val="004AAD"/>
                          </a:solidFill>
                          <a:latin typeface="Arimo Bold"/>
                          <a:ea typeface="Arimo Bold"/>
                          <a:cs typeface="Arimo Bold"/>
                          <a:sym typeface="Arimo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1959"/>
                        </a:lnSpc>
                        <a:defRPr/>
                      </a:pPr>
                      <a:r>
                        <a:rPr lang="en-US" sz="1399" b="1">
                          <a:solidFill>
                            <a:srgbClr val="3B77D7"/>
                          </a:solidFill>
                          <a:latin typeface="Arimo Bold"/>
                          <a:ea typeface="Arimo Bold"/>
                          <a:cs typeface="Arimo Bold"/>
                          <a:sym typeface="Arimo Bold"/>
                        </a:rPr>
                        <a:t>Residual Block</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1964"/>
                        </a:lnSpc>
                        <a:defRPr/>
                      </a:pPr>
                      <a:r>
                        <a:rPr lang="en-US" sz="1403" b="1">
                          <a:solidFill>
                            <a:srgbClr val="3B77D7"/>
                          </a:solidFill>
                          <a:latin typeface="Inter Bold"/>
                          <a:ea typeface="Inter Bold"/>
                          <a:cs typeface="Inter Bold"/>
                          <a:sym typeface="Inter Bold"/>
                        </a:rPr>
                        <a:t>The core building blocks of ResNet50. These blocks contain multiple convolutional layers with batch normalization and ReLU activation, and a "skip connection" to detect featyres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3"/>
                  </a:ext>
                </a:extLst>
              </a:tr>
              <a:tr h="649097">
                <a:tc vMerge="1">
                  <a:txBody>
                    <a:bodyPr/>
                    <a:lstStyle/>
                    <a:p>
                      <a:pPr algn="ctr">
                        <a:lnSpc>
                          <a:spcPts val="3219"/>
                        </a:lnSpc>
                        <a:defRPr/>
                      </a:pPr>
                      <a:r>
                        <a:rPr lang="en-US" sz="2299" b="1">
                          <a:solidFill>
                            <a:srgbClr val="004AAD"/>
                          </a:solidFill>
                          <a:latin typeface="Arimo Bold"/>
                          <a:ea typeface="Arimo Bold"/>
                          <a:cs typeface="Arimo Bold"/>
                          <a:sym typeface="Arimo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Average Pooling</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099"/>
                        </a:lnSpc>
                        <a:defRPr/>
                      </a:pPr>
                      <a:r>
                        <a:rPr lang="en-US" sz="1499" b="1">
                          <a:solidFill>
                            <a:srgbClr val="3B77D7"/>
                          </a:solidFill>
                          <a:latin typeface="Arimo Bold"/>
                          <a:ea typeface="Arimo Bold"/>
                          <a:cs typeface="Arimo Bold"/>
                          <a:sym typeface="Arimo Bold"/>
                        </a:rPr>
                        <a:t>Before the final fully connected layer, ResNet50 typically uses average pooling to reduce the spatial dimensions of the feature maps.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4"/>
                  </a:ext>
                </a:extLst>
              </a:tr>
              <a:tr h="667549">
                <a:tc vMerge="1">
                  <a:txBody>
                    <a:bodyPr/>
                    <a:lstStyle/>
                    <a:p>
                      <a:pPr algn="ctr">
                        <a:lnSpc>
                          <a:spcPts val="3219"/>
                        </a:lnSpc>
                        <a:defRPr/>
                      </a:pPr>
                      <a:r>
                        <a:rPr lang="en-US" sz="2299" b="1">
                          <a:solidFill>
                            <a:srgbClr val="004AAD"/>
                          </a:solidFill>
                          <a:latin typeface="Arimo Bold"/>
                          <a:ea typeface="Arimo Bold"/>
                          <a:cs typeface="Arimo Bold"/>
                          <a:sym typeface="Arimo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Fully Connected Layer (Custom)</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1964"/>
                        </a:lnSpc>
                        <a:defRPr/>
                      </a:pPr>
                      <a:r>
                        <a:rPr lang="en-US" sz="1403" b="1">
                          <a:solidFill>
                            <a:srgbClr val="3B77D7"/>
                          </a:solidFill>
                          <a:latin typeface="Inter Bold"/>
                          <a:ea typeface="Inter Bold"/>
                          <a:cs typeface="Inter Bold"/>
                          <a:sym typeface="Inter Bold"/>
                        </a:rPr>
                        <a:t>Linear layer followed by a Softmax activation function to produce probabilities for each class (Normal, Osteoarthritis).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5"/>
                  </a:ext>
                </a:extLst>
              </a:tr>
              <a:tr h="443791">
                <a:tc rowSpan="3">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Optimizer</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Adam</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6"/>
                  </a:ext>
                </a:extLst>
              </a:tr>
              <a:tr h="667549">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1959"/>
                        </a:lnSpc>
                        <a:defRPr/>
                      </a:pPr>
                      <a:r>
                        <a:rPr lang="en-US" sz="1399" b="1">
                          <a:solidFill>
                            <a:srgbClr val="3B77D7"/>
                          </a:solidFill>
                          <a:latin typeface="Arimo Bold"/>
                          <a:ea typeface="Arimo Bold"/>
                          <a:cs typeface="Arimo Bold"/>
                          <a:sym typeface="Arimo Bold"/>
                        </a:rPr>
                        <a:t>Batch Size: 32 ,Epochs: 100</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Number of images processed in each training iteration.</a:t>
                      </a:r>
                      <a:endParaRPr lang="en-US" sz="1100"/>
                    </a:p>
                    <a:p>
                      <a:pPr algn="ctr">
                        <a:lnSpc>
                          <a:spcPts val="2244"/>
                        </a:lnSpc>
                      </a:pPr>
                      <a:r>
                        <a:rPr lang="en-US" sz="1603" b="1">
                          <a:solidFill>
                            <a:srgbClr val="3B77D7"/>
                          </a:solidFill>
                          <a:latin typeface="Inter Bold"/>
                          <a:ea typeface="Inter Bold"/>
                          <a:cs typeface="Inter Bold"/>
                          <a:sym typeface="Inter Bold"/>
                        </a:rPr>
                        <a:t>Number of passes through the entire training dataset.</a:t>
                      </a:r>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7"/>
                  </a:ext>
                </a:extLst>
              </a:tr>
              <a:tr h="667549">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1959"/>
                        </a:lnSpc>
                        <a:defRPr/>
                      </a:pPr>
                      <a:r>
                        <a:rPr lang="en-US" sz="1399" b="1">
                          <a:solidFill>
                            <a:srgbClr val="004AAD"/>
                          </a:solidFill>
                          <a:latin typeface="Arimo Bold"/>
                          <a:ea typeface="Arimo Bold"/>
                          <a:cs typeface="Arimo Bold"/>
                          <a:sym typeface="Arimo Bold"/>
                        </a:rPr>
                        <a:t>Data Augmentation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 Random Horizontal Flips (p=0.5)&lt;br&gt;* Random Rotations (degrees=10)&lt;br&gt;* Color Jitter (contrast=0.2, brightness=0.2)</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8"/>
                  </a:ext>
                </a:extLst>
              </a:tr>
              <a:tr h="667549">
                <a:tc rowSpan="2">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Test Accuracy</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96.5%</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9"/>
                  </a:ext>
                </a:extLst>
              </a:tr>
              <a:tr h="667549">
                <a:tc vMerge="1">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Metrics</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 Confusion Matrix, Classification Report</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pSp>
        <p:nvGrpSpPr>
          <p:cNvPr id="3" name="Group 3"/>
          <p:cNvGrpSpPr/>
          <p:nvPr/>
        </p:nvGrpSpPr>
        <p:grpSpPr>
          <a:xfrm>
            <a:off x="-3407551" y="6162574"/>
            <a:ext cx="7292867" cy="6969110"/>
            <a:chOff x="0" y="0"/>
            <a:chExt cx="9723823" cy="9292146"/>
          </a:xfrm>
        </p:grpSpPr>
        <p:grpSp>
          <p:nvGrpSpPr>
            <p:cNvPr id="4" name="Group 4"/>
            <p:cNvGrpSpPr/>
            <p:nvPr/>
          </p:nvGrpSpPr>
          <p:grpSpPr>
            <a:xfrm rot="1372777">
              <a:off x="4288832" y="5000186"/>
              <a:ext cx="4956430" cy="3464736"/>
              <a:chOff x="0" y="0"/>
              <a:chExt cx="1017397" cy="711200"/>
            </a:xfrm>
          </p:grpSpPr>
          <p:sp>
            <p:nvSpPr>
              <p:cNvPr id="5" name="Freeform 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 name="TextBox 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7" name="Group 7"/>
            <p:cNvGrpSpPr/>
            <p:nvPr/>
          </p:nvGrpSpPr>
          <p:grpSpPr>
            <a:xfrm rot="643752">
              <a:off x="449050" y="527660"/>
              <a:ext cx="6176131" cy="5404114"/>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9" name="TextBox 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0" name="Freeform 10"/>
          <p:cNvSpPr/>
          <p:nvPr/>
        </p:nvSpPr>
        <p:spPr>
          <a:xfrm>
            <a:off x="16635761" y="8741992"/>
            <a:ext cx="1810275" cy="1810275"/>
          </a:xfrm>
          <a:custGeom>
            <a:avLst/>
            <a:gdLst/>
            <a:ahLst/>
            <a:cxnLst/>
            <a:rect l="l" t="t" r="r" b="b"/>
            <a:pathLst>
              <a:path w="1810275" h="1810275">
                <a:moveTo>
                  <a:pt x="0" y="0"/>
                </a:moveTo>
                <a:lnTo>
                  <a:pt x="1810275" y="0"/>
                </a:lnTo>
                <a:lnTo>
                  <a:pt x="1810275" y="1810275"/>
                </a:lnTo>
                <a:lnTo>
                  <a:pt x="0" y="1810275"/>
                </a:lnTo>
                <a:lnTo>
                  <a:pt x="0" y="0"/>
                </a:lnTo>
                <a:close/>
              </a:path>
            </a:pathLst>
          </a:custGeom>
          <a:blipFill>
            <a:blip r:embed="rId2">
              <a:alphaModFix amt="50000"/>
            </a:blip>
            <a:stretch>
              <a:fillRect/>
            </a:stretch>
          </a:blipFill>
        </p:spPr>
        <p:txBody>
          <a:bodyPr/>
          <a:lstStyle/>
          <a:p>
            <a:endParaRPr lang="en-US"/>
          </a:p>
        </p:txBody>
      </p:sp>
      <p:sp>
        <p:nvSpPr>
          <p:cNvPr id="11" name="TextBox 11"/>
          <p:cNvSpPr txBox="1"/>
          <p:nvPr/>
        </p:nvSpPr>
        <p:spPr>
          <a:xfrm>
            <a:off x="17399452" y="9458217"/>
            <a:ext cx="282893" cy="323214"/>
          </a:xfrm>
          <a:prstGeom prst="rect">
            <a:avLst/>
          </a:prstGeom>
        </p:spPr>
        <p:txBody>
          <a:bodyPr lIns="0" tIns="0" rIns="0" bIns="0" rtlCol="0" anchor="t">
            <a:spAutoFit/>
          </a:bodyPr>
          <a:lstStyle/>
          <a:p>
            <a:pPr algn="ctr">
              <a:lnSpc>
                <a:spcPts val="2660"/>
              </a:lnSpc>
            </a:pPr>
            <a:r>
              <a:rPr lang="en-US" sz="1900" b="1">
                <a:solidFill>
                  <a:srgbClr val="004AAD"/>
                </a:solidFill>
                <a:latin typeface="Canva Sans Bold"/>
                <a:ea typeface="Canva Sans Bold"/>
                <a:cs typeface="Canva Sans Bold"/>
                <a:sym typeface="Canva Sans Bold"/>
              </a:rPr>
              <a:t>19</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339357" y="6584498"/>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028700" y="4920344"/>
            <a:ext cx="3536857" cy="3328309"/>
          </a:xfrm>
          <a:custGeom>
            <a:avLst/>
            <a:gdLst/>
            <a:ahLst/>
            <a:cxnLst/>
            <a:rect l="l" t="t" r="r" b="b"/>
            <a:pathLst>
              <a:path w="3536857" h="3328309">
                <a:moveTo>
                  <a:pt x="0" y="0"/>
                </a:moveTo>
                <a:lnTo>
                  <a:pt x="3536857" y="0"/>
                </a:lnTo>
                <a:lnTo>
                  <a:pt x="3536857" y="3328309"/>
                </a:lnTo>
                <a:lnTo>
                  <a:pt x="0" y="3328309"/>
                </a:lnTo>
                <a:lnTo>
                  <a:pt x="0" y="0"/>
                </a:lnTo>
                <a:close/>
              </a:path>
            </a:pathLst>
          </a:custGeom>
          <a:blipFill>
            <a:blip r:embed="rId2"/>
            <a:stretch>
              <a:fillRect t="-3132" b="-3132"/>
            </a:stretch>
          </a:blipFill>
        </p:spPr>
        <p:txBody>
          <a:bodyPr/>
          <a:lstStyle/>
          <a:p>
            <a:endParaRPr lang="en-US"/>
          </a:p>
        </p:txBody>
      </p:sp>
      <p:sp>
        <p:nvSpPr>
          <p:cNvPr id="10" name="Freeform 10"/>
          <p:cNvSpPr/>
          <p:nvPr/>
        </p:nvSpPr>
        <p:spPr>
          <a:xfrm>
            <a:off x="5190111" y="4952438"/>
            <a:ext cx="3564570" cy="3354388"/>
          </a:xfrm>
          <a:custGeom>
            <a:avLst/>
            <a:gdLst/>
            <a:ahLst/>
            <a:cxnLst/>
            <a:rect l="l" t="t" r="r" b="b"/>
            <a:pathLst>
              <a:path w="3564570" h="3354388">
                <a:moveTo>
                  <a:pt x="0" y="0"/>
                </a:moveTo>
                <a:lnTo>
                  <a:pt x="3564570" y="0"/>
                </a:lnTo>
                <a:lnTo>
                  <a:pt x="3564570" y="3354387"/>
                </a:lnTo>
                <a:lnTo>
                  <a:pt x="0" y="3354387"/>
                </a:lnTo>
                <a:lnTo>
                  <a:pt x="0" y="0"/>
                </a:lnTo>
                <a:close/>
              </a:path>
            </a:pathLst>
          </a:custGeom>
          <a:blipFill>
            <a:blip r:embed="rId3"/>
            <a:stretch>
              <a:fillRect l="-175" t="-3326" r="-188" b="-3326"/>
            </a:stretch>
          </a:blipFill>
        </p:spPr>
        <p:txBody>
          <a:bodyPr/>
          <a:lstStyle/>
          <a:p>
            <a:endParaRPr lang="en-US"/>
          </a:p>
        </p:txBody>
      </p:sp>
      <p:sp>
        <p:nvSpPr>
          <p:cNvPr id="11" name="Freeform 11"/>
          <p:cNvSpPr/>
          <p:nvPr/>
        </p:nvSpPr>
        <p:spPr>
          <a:xfrm>
            <a:off x="9535731" y="4952438"/>
            <a:ext cx="3354388" cy="3354388"/>
          </a:xfrm>
          <a:custGeom>
            <a:avLst/>
            <a:gdLst/>
            <a:ahLst/>
            <a:cxnLst/>
            <a:rect l="l" t="t" r="r" b="b"/>
            <a:pathLst>
              <a:path w="3354388" h="3354388">
                <a:moveTo>
                  <a:pt x="0" y="0"/>
                </a:moveTo>
                <a:lnTo>
                  <a:pt x="3354387" y="0"/>
                </a:lnTo>
                <a:lnTo>
                  <a:pt x="3354387" y="3354387"/>
                </a:lnTo>
                <a:lnTo>
                  <a:pt x="0" y="3354387"/>
                </a:lnTo>
                <a:lnTo>
                  <a:pt x="0" y="0"/>
                </a:lnTo>
                <a:close/>
              </a:path>
            </a:pathLst>
          </a:custGeom>
          <a:blipFill>
            <a:blip r:embed="rId4"/>
            <a:stretch>
              <a:fillRect/>
            </a:stretch>
          </a:blipFill>
        </p:spPr>
        <p:txBody>
          <a:bodyPr/>
          <a:lstStyle/>
          <a:p>
            <a:endParaRPr lang="en-US"/>
          </a:p>
        </p:txBody>
      </p:sp>
      <p:sp>
        <p:nvSpPr>
          <p:cNvPr id="12" name="Freeform 12"/>
          <p:cNvSpPr/>
          <p:nvPr/>
        </p:nvSpPr>
        <p:spPr>
          <a:xfrm>
            <a:off x="13670704" y="4920344"/>
            <a:ext cx="3588596" cy="3354388"/>
          </a:xfrm>
          <a:custGeom>
            <a:avLst/>
            <a:gdLst/>
            <a:ahLst/>
            <a:cxnLst/>
            <a:rect l="l" t="t" r="r" b="b"/>
            <a:pathLst>
              <a:path w="3588596" h="3354388">
                <a:moveTo>
                  <a:pt x="0" y="0"/>
                </a:moveTo>
                <a:lnTo>
                  <a:pt x="3588596" y="0"/>
                </a:lnTo>
                <a:lnTo>
                  <a:pt x="3588596" y="3354387"/>
                </a:lnTo>
                <a:lnTo>
                  <a:pt x="0" y="3354387"/>
                </a:lnTo>
                <a:lnTo>
                  <a:pt x="0" y="0"/>
                </a:lnTo>
                <a:close/>
              </a:path>
            </a:pathLst>
          </a:custGeom>
          <a:blipFill>
            <a:blip r:embed="rId5"/>
            <a:stretch>
              <a:fillRect t="-6982"/>
            </a:stretch>
          </a:blipFill>
        </p:spPr>
        <p:txBody>
          <a:bodyPr/>
          <a:lstStyle/>
          <a:p>
            <a:endParaRPr lang="en-US"/>
          </a:p>
        </p:txBody>
      </p:sp>
      <p:sp>
        <p:nvSpPr>
          <p:cNvPr id="13" name="TextBox 13"/>
          <p:cNvSpPr txBox="1"/>
          <p:nvPr/>
        </p:nvSpPr>
        <p:spPr>
          <a:xfrm>
            <a:off x="1028700" y="952500"/>
            <a:ext cx="11938513" cy="646370"/>
          </a:xfrm>
          <a:prstGeom prst="rect">
            <a:avLst/>
          </a:prstGeom>
        </p:spPr>
        <p:txBody>
          <a:bodyPr lIns="0" tIns="0" rIns="0" bIns="0" rtlCol="0" anchor="t">
            <a:spAutoFit/>
          </a:bodyPr>
          <a:lstStyle/>
          <a:p>
            <a:pPr algn="l">
              <a:lnSpc>
                <a:spcPts val="5320"/>
              </a:lnSpc>
            </a:pPr>
            <a:r>
              <a:rPr lang="en-US" sz="3800" b="1">
                <a:solidFill>
                  <a:srgbClr val="004AAD"/>
                </a:solidFill>
                <a:latin typeface="Canva Sans Bold"/>
                <a:ea typeface="Canva Sans Bold"/>
                <a:cs typeface="Canva Sans Bold"/>
                <a:sym typeface="Canva Sans Bold"/>
              </a:rPr>
              <a:t>Heart segmentation Unet model implementation:</a:t>
            </a:r>
          </a:p>
        </p:txBody>
      </p:sp>
      <p:sp>
        <p:nvSpPr>
          <p:cNvPr id="14" name="TextBox 14"/>
          <p:cNvSpPr txBox="1"/>
          <p:nvPr/>
        </p:nvSpPr>
        <p:spPr>
          <a:xfrm>
            <a:off x="1080661" y="1929138"/>
            <a:ext cx="17183688" cy="2086330"/>
          </a:xfrm>
          <a:prstGeom prst="rect">
            <a:avLst/>
          </a:prstGeom>
        </p:spPr>
        <p:txBody>
          <a:bodyPr lIns="0" tIns="0" rIns="0" bIns="0" rtlCol="0" anchor="t">
            <a:spAutoFit/>
          </a:bodyPr>
          <a:lstStyle/>
          <a:p>
            <a:pPr algn="l">
              <a:lnSpc>
                <a:spcPts val="4180"/>
              </a:lnSpc>
            </a:pPr>
            <a:r>
              <a:rPr lang="en-US" sz="2986" b="1">
                <a:solidFill>
                  <a:srgbClr val="004AAD"/>
                </a:solidFill>
                <a:latin typeface="Inter Bold"/>
                <a:ea typeface="Inter Bold"/>
                <a:cs typeface="Inter Bold"/>
                <a:sym typeface="Inter Bold"/>
              </a:rPr>
              <a:t>Dataset Contents :</a:t>
            </a:r>
          </a:p>
          <a:p>
            <a:pPr marL="644678" lvl="1" indent="-322339" algn="l">
              <a:lnSpc>
                <a:spcPts val="4180"/>
              </a:lnSpc>
              <a:buFont typeface="Arial"/>
              <a:buChar char="•"/>
            </a:pPr>
            <a:r>
              <a:rPr lang="en-US" sz="2986" b="1">
                <a:solidFill>
                  <a:srgbClr val="004AAD"/>
                </a:solidFill>
                <a:latin typeface="Inter Bold"/>
                <a:ea typeface="Inter Bold"/>
                <a:cs typeface="Inter Bold"/>
                <a:sym typeface="Inter Bold"/>
              </a:rPr>
              <a:t>   </a:t>
            </a:r>
            <a:r>
              <a:rPr lang="en-US" sz="2986" b="1">
                <a:solidFill>
                  <a:srgbClr val="000000"/>
                </a:solidFill>
                <a:latin typeface="Inter Bold"/>
                <a:ea typeface="Inter Bold"/>
                <a:cs typeface="Inter Bold"/>
                <a:sym typeface="Inter Bold"/>
              </a:rPr>
              <a:t>CT Scan Images:</a:t>
            </a:r>
            <a:r>
              <a:rPr lang="en-US" sz="2986">
                <a:solidFill>
                  <a:srgbClr val="000000"/>
                </a:solidFill>
                <a:latin typeface="Inter"/>
                <a:ea typeface="Inter"/>
                <a:cs typeface="Inter"/>
                <a:sym typeface="Inter"/>
              </a:rPr>
              <a:t> volumetric data stored in formats like DICOM</a:t>
            </a:r>
          </a:p>
          <a:p>
            <a:pPr marL="644678" lvl="1" indent="-322339" algn="l">
              <a:lnSpc>
                <a:spcPts val="4180"/>
              </a:lnSpc>
              <a:buFont typeface="Arial"/>
              <a:buChar char="•"/>
            </a:pPr>
            <a:r>
              <a:rPr lang="en-US" sz="2986" b="1">
                <a:solidFill>
                  <a:srgbClr val="000000"/>
                </a:solidFill>
                <a:latin typeface="Inter Bold"/>
                <a:ea typeface="Inter Bold"/>
                <a:cs typeface="Inter Bold"/>
                <a:sym typeface="Inter Bold"/>
              </a:rPr>
              <a:t>   Segmentation Masks</a:t>
            </a:r>
            <a:r>
              <a:rPr lang="en-US" sz="2986">
                <a:solidFill>
                  <a:srgbClr val="000000"/>
                </a:solidFill>
                <a:latin typeface="Inter"/>
                <a:ea typeface="Inter"/>
                <a:cs typeface="Inter"/>
                <a:sym typeface="Inter"/>
              </a:rPr>
              <a:t>: Binary or multi-class masks labeling different anatomical structures </a:t>
            </a:r>
          </a:p>
          <a:p>
            <a:pPr marL="644678" lvl="1" indent="-322339" algn="l">
              <a:lnSpc>
                <a:spcPts val="4180"/>
              </a:lnSpc>
              <a:buFont typeface="Arial"/>
              <a:buChar char="•"/>
            </a:pPr>
            <a:r>
              <a:rPr lang="en-US" sz="2986" b="1">
                <a:solidFill>
                  <a:srgbClr val="000000"/>
                </a:solidFill>
                <a:latin typeface="Inter Bold"/>
                <a:ea typeface="Inter Bold"/>
                <a:cs typeface="Inter Bold"/>
                <a:sym typeface="Inter Bold"/>
              </a:rPr>
              <a:t>   Metadata: </a:t>
            </a:r>
            <a:r>
              <a:rPr lang="en-US" sz="2986">
                <a:solidFill>
                  <a:srgbClr val="000000"/>
                </a:solidFill>
                <a:latin typeface="Inter"/>
                <a:ea typeface="Inter"/>
                <a:cs typeface="Inter"/>
                <a:sym typeface="Inter"/>
              </a:rPr>
              <a:t>Includes anonymized patient demographics and image acquisition parameters</a:t>
            </a:r>
          </a:p>
        </p:txBody>
      </p:sp>
      <p:sp>
        <p:nvSpPr>
          <p:cNvPr id="15" name="TextBox 15"/>
          <p:cNvSpPr txBox="1"/>
          <p:nvPr/>
        </p:nvSpPr>
        <p:spPr>
          <a:xfrm>
            <a:off x="1096737" y="8345207"/>
            <a:ext cx="3400782" cy="905742"/>
          </a:xfrm>
          <a:prstGeom prst="rect">
            <a:avLst/>
          </a:prstGeom>
        </p:spPr>
        <p:txBody>
          <a:bodyPr lIns="0" tIns="0" rIns="0" bIns="0" rtlCol="0" anchor="t">
            <a:spAutoFit/>
          </a:bodyPr>
          <a:lstStyle/>
          <a:p>
            <a:pPr algn="ctr">
              <a:lnSpc>
                <a:spcPts val="3627"/>
              </a:lnSpc>
            </a:pPr>
            <a:r>
              <a:rPr lang="en-US" sz="2590" dirty="0">
                <a:solidFill>
                  <a:srgbClr val="004AAD"/>
                </a:solidFill>
                <a:latin typeface="Canva Sans"/>
                <a:ea typeface="Canva Sans"/>
                <a:cs typeface="Canva Sans"/>
                <a:sym typeface="Canva Sans"/>
              </a:rPr>
              <a:t>Fig4-1</a:t>
            </a:r>
          </a:p>
          <a:p>
            <a:pPr algn="ctr">
              <a:lnSpc>
                <a:spcPts val="3627"/>
              </a:lnSpc>
            </a:pPr>
            <a:r>
              <a:rPr lang="en-US" sz="2590" dirty="0">
                <a:solidFill>
                  <a:srgbClr val="004AAD"/>
                </a:solidFill>
                <a:latin typeface="Canva Sans"/>
                <a:ea typeface="Canva Sans"/>
                <a:cs typeface="Canva Sans"/>
                <a:sym typeface="Canva Sans"/>
              </a:rPr>
              <a:t>Heart dataset sample</a:t>
            </a:r>
          </a:p>
        </p:txBody>
      </p:sp>
      <p:sp>
        <p:nvSpPr>
          <p:cNvPr id="16" name="TextBox 16"/>
          <p:cNvSpPr txBox="1"/>
          <p:nvPr/>
        </p:nvSpPr>
        <p:spPr>
          <a:xfrm>
            <a:off x="5350506" y="8345207"/>
            <a:ext cx="3400782" cy="905742"/>
          </a:xfrm>
          <a:prstGeom prst="rect">
            <a:avLst/>
          </a:prstGeom>
        </p:spPr>
        <p:txBody>
          <a:bodyPr lIns="0" tIns="0" rIns="0" bIns="0" rtlCol="0" anchor="t">
            <a:spAutoFit/>
          </a:bodyPr>
          <a:lstStyle/>
          <a:p>
            <a:pPr algn="ctr">
              <a:lnSpc>
                <a:spcPts val="3627"/>
              </a:lnSpc>
            </a:pPr>
            <a:r>
              <a:rPr lang="en-US" sz="2590" dirty="0">
                <a:solidFill>
                  <a:srgbClr val="004AAD"/>
                </a:solidFill>
                <a:latin typeface="Canva Sans"/>
                <a:ea typeface="Canva Sans"/>
                <a:cs typeface="Canva Sans"/>
                <a:sym typeface="Canva Sans"/>
              </a:rPr>
              <a:t>Fig4-2</a:t>
            </a:r>
          </a:p>
          <a:p>
            <a:pPr algn="ctr">
              <a:lnSpc>
                <a:spcPts val="3627"/>
              </a:lnSpc>
            </a:pPr>
            <a:r>
              <a:rPr lang="en-US" sz="2590" dirty="0">
                <a:solidFill>
                  <a:srgbClr val="004AAD"/>
                </a:solidFill>
                <a:latin typeface="Canva Sans"/>
                <a:ea typeface="Canva Sans"/>
                <a:cs typeface="Canva Sans"/>
                <a:sym typeface="Canva Sans"/>
              </a:rPr>
              <a:t>Heart dataset sample</a:t>
            </a:r>
          </a:p>
        </p:txBody>
      </p:sp>
      <p:sp>
        <p:nvSpPr>
          <p:cNvPr id="17" name="TextBox 17"/>
          <p:cNvSpPr txBox="1"/>
          <p:nvPr/>
        </p:nvSpPr>
        <p:spPr>
          <a:xfrm>
            <a:off x="9672505" y="8352558"/>
            <a:ext cx="3400782" cy="905742"/>
          </a:xfrm>
          <a:prstGeom prst="rect">
            <a:avLst/>
          </a:prstGeom>
        </p:spPr>
        <p:txBody>
          <a:bodyPr lIns="0" tIns="0" rIns="0" bIns="0" rtlCol="0" anchor="t">
            <a:spAutoFit/>
          </a:bodyPr>
          <a:lstStyle/>
          <a:p>
            <a:pPr algn="ctr">
              <a:lnSpc>
                <a:spcPts val="3627"/>
              </a:lnSpc>
            </a:pPr>
            <a:r>
              <a:rPr lang="en-US" sz="2590" dirty="0">
                <a:solidFill>
                  <a:srgbClr val="004AAD"/>
                </a:solidFill>
                <a:latin typeface="Canva Sans"/>
                <a:ea typeface="Canva Sans"/>
                <a:cs typeface="Canva Sans"/>
                <a:sym typeface="Canva Sans"/>
              </a:rPr>
              <a:t>Fig4-3</a:t>
            </a:r>
          </a:p>
          <a:p>
            <a:pPr algn="ctr">
              <a:lnSpc>
                <a:spcPts val="3627"/>
              </a:lnSpc>
            </a:pPr>
            <a:r>
              <a:rPr lang="en-US" sz="2590" dirty="0">
                <a:solidFill>
                  <a:srgbClr val="004AAD"/>
                </a:solidFill>
                <a:latin typeface="Canva Sans"/>
                <a:ea typeface="Canva Sans"/>
                <a:cs typeface="Canva Sans"/>
                <a:sym typeface="Canva Sans"/>
              </a:rPr>
              <a:t>Heart dataset sample</a:t>
            </a:r>
          </a:p>
        </p:txBody>
      </p:sp>
      <p:sp>
        <p:nvSpPr>
          <p:cNvPr id="18" name="TextBox 18"/>
          <p:cNvSpPr txBox="1"/>
          <p:nvPr/>
        </p:nvSpPr>
        <p:spPr>
          <a:xfrm>
            <a:off x="13858518" y="8345207"/>
            <a:ext cx="3400782" cy="905742"/>
          </a:xfrm>
          <a:prstGeom prst="rect">
            <a:avLst/>
          </a:prstGeom>
        </p:spPr>
        <p:txBody>
          <a:bodyPr lIns="0" tIns="0" rIns="0" bIns="0" rtlCol="0" anchor="t">
            <a:spAutoFit/>
          </a:bodyPr>
          <a:lstStyle/>
          <a:p>
            <a:pPr algn="ctr">
              <a:lnSpc>
                <a:spcPts val="3627"/>
              </a:lnSpc>
            </a:pPr>
            <a:r>
              <a:rPr lang="en-US" sz="2590" dirty="0">
                <a:solidFill>
                  <a:srgbClr val="004AAD"/>
                </a:solidFill>
                <a:latin typeface="Canva Sans"/>
                <a:ea typeface="Canva Sans"/>
                <a:cs typeface="Canva Sans"/>
                <a:sym typeface="Canva Sans"/>
              </a:rPr>
              <a:t>Fig4-4</a:t>
            </a:r>
          </a:p>
          <a:p>
            <a:pPr algn="ctr">
              <a:lnSpc>
                <a:spcPts val="3627"/>
              </a:lnSpc>
            </a:pPr>
            <a:r>
              <a:rPr lang="en-US" sz="2590" dirty="0">
                <a:solidFill>
                  <a:srgbClr val="004AAD"/>
                </a:solidFill>
                <a:latin typeface="Canva Sans"/>
                <a:ea typeface="Canva Sans"/>
                <a:cs typeface="Canva Sans"/>
                <a:sym typeface="Canva Sans"/>
              </a:rPr>
              <a:t>Heart dataset sample</a:t>
            </a:r>
          </a:p>
        </p:txBody>
      </p:sp>
      <p:sp>
        <p:nvSpPr>
          <p:cNvPr id="19" name="TextBox 19"/>
          <p:cNvSpPr txBox="1"/>
          <p:nvPr/>
        </p:nvSpPr>
        <p:spPr>
          <a:xfrm>
            <a:off x="17521054" y="9484171"/>
            <a:ext cx="462145" cy="322589"/>
          </a:xfrm>
          <a:prstGeom prst="rect">
            <a:avLst/>
          </a:prstGeom>
        </p:spPr>
        <p:txBody>
          <a:bodyPr wrap="square" lIns="0" tIns="0" rIns="0" bIns="0" rtlCol="0" anchor="t">
            <a:spAutoFit/>
          </a:bodyPr>
          <a:lstStyle/>
          <a:p>
            <a:pPr algn="ctr">
              <a:lnSpc>
                <a:spcPts val="2660"/>
              </a:lnSpc>
            </a:pPr>
            <a:r>
              <a:rPr lang="en-US" sz="1900" b="1" dirty="0">
                <a:solidFill>
                  <a:srgbClr val="004AAD"/>
                </a:solidFill>
                <a:latin typeface="Canva Sans Bold"/>
                <a:ea typeface="Canva Sans Bold"/>
                <a:cs typeface="Canva Sans Bold"/>
                <a:sym typeface="Canva Sans Bold"/>
              </a:rPr>
              <a:t>20</a:t>
            </a:r>
          </a:p>
        </p:txBody>
      </p:sp>
      <p:sp>
        <p:nvSpPr>
          <p:cNvPr id="20" name="Freeform 20"/>
          <p:cNvSpPr/>
          <p:nvPr/>
        </p:nvSpPr>
        <p:spPr>
          <a:xfrm>
            <a:off x="16842040" y="9179608"/>
            <a:ext cx="1846819" cy="1510919"/>
          </a:xfrm>
          <a:custGeom>
            <a:avLst/>
            <a:gdLst/>
            <a:ahLst/>
            <a:cxnLst/>
            <a:rect l="l" t="t" r="r" b="b"/>
            <a:pathLst>
              <a:path w="1846819" h="1510919">
                <a:moveTo>
                  <a:pt x="0" y="0"/>
                </a:moveTo>
                <a:lnTo>
                  <a:pt x="1846819" y="0"/>
                </a:lnTo>
                <a:lnTo>
                  <a:pt x="1846819" y="1510919"/>
                </a:lnTo>
                <a:lnTo>
                  <a:pt x="0" y="1510919"/>
                </a:lnTo>
                <a:lnTo>
                  <a:pt x="0" y="0"/>
                </a:lnTo>
                <a:close/>
              </a:path>
            </a:pathLst>
          </a:custGeom>
          <a:blipFill>
            <a:blip r:embed="rId6">
              <a:alphaModFix amt="50000"/>
            </a:blip>
            <a:stretch>
              <a:fillRect l="-5070" t="-28429"/>
            </a:stretch>
          </a:blipFill>
        </p:spPr>
        <p:txBody>
          <a:bodyPr/>
          <a:lstStyle/>
          <a:p>
            <a:endParaRPr 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851494"/>
          <a:ext cx="16260544" cy="7447595"/>
        </p:xfrm>
        <a:graphic>
          <a:graphicData uri="http://schemas.openxmlformats.org/drawingml/2006/table">
            <a:tbl>
              <a:tblPr/>
              <a:tblGrid>
                <a:gridCol w="3062678">
                  <a:extLst>
                    <a:ext uri="{9D8B030D-6E8A-4147-A177-3AD203B41FA5}">
                      <a16:colId xmlns:a16="http://schemas.microsoft.com/office/drawing/2014/main" val="20000"/>
                    </a:ext>
                  </a:extLst>
                </a:gridCol>
                <a:gridCol w="4590322">
                  <a:extLst>
                    <a:ext uri="{9D8B030D-6E8A-4147-A177-3AD203B41FA5}">
                      <a16:colId xmlns:a16="http://schemas.microsoft.com/office/drawing/2014/main" val="20001"/>
                    </a:ext>
                  </a:extLst>
                </a:gridCol>
                <a:gridCol w="8607544">
                  <a:extLst>
                    <a:ext uri="{9D8B030D-6E8A-4147-A177-3AD203B41FA5}">
                      <a16:colId xmlns:a16="http://schemas.microsoft.com/office/drawing/2014/main" val="20002"/>
                    </a:ext>
                  </a:extLst>
                </a:gridCol>
              </a:tblGrid>
              <a:tr h="475504">
                <a:tc>
                  <a:txBody>
                    <a:bodyPr/>
                    <a:lstStyle/>
                    <a:p>
                      <a:pPr marL="0" lvl="0" indent="0" algn="ctr">
                        <a:lnSpc>
                          <a:spcPts val="2730"/>
                        </a:lnSpc>
                        <a:spcBef>
                          <a:spcPct val="0"/>
                        </a:spcBef>
                        <a:defRPr/>
                      </a:pPr>
                      <a:r>
                        <a:rPr lang="en-US" sz="1950" b="1" u="none" strike="noStrike">
                          <a:solidFill>
                            <a:srgbClr val="FFFEFE"/>
                          </a:solidFill>
                          <a:latin typeface="Inter Bold"/>
                          <a:ea typeface="Inter Bold"/>
                          <a:cs typeface="Inter Bold"/>
                          <a:sym typeface="Inter Bold"/>
                        </a:rPr>
                        <a:t>Category</a:t>
                      </a:r>
                      <a:endParaRPr lang="en-US" sz="1100"/>
                    </a:p>
                  </a:txBody>
                  <a:tcPr marL="0" marR="0" marT="0" marB="0" anchor="ctr">
                    <a:lnL w="13971" cap="flat" cmpd="sng" algn="ctr">
                      <a:solidFill>
                        <a:srgbClr val="3B77D7"/>
                      </a:solidFill>
                      <a:prstDash val="solid"/>
                      <a:round/>
                      <a:headEnd type="none" w="med" len="med"/>
                      <a:tailEnd type="none" w="med" len="med"/>
                    </a:lnL>
                    <a:lnR w="13971" cap="flat" cmpd="sng" algn="ctr">
                      <a:solidFill>
                        <a:srgbClr val="3B77D7"/>
                      </a:solidFill>
                      <a:prstDash val="solid"/>
                      <a:round/>
                      <a:headEnd type="none" w="med" len="med"/>
                      <a:tailEnd type="none" w="med" len="med"/>
                    </a:lnR>
                    <a:lnT w="13971" cap="flat" cmpd="sng" algn="ctr">
                      <a:solidFill>
                        <a:srgbClr val="3B77D7"/>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730"/>
                        </a:lnSpc>
                        <a:spcBef>
                          <a:spcPct val="0"/>
                        </a:spcBef>
                        <a:defRPr/>
                      </a:pPr>
                      <a:r>
                        <a:rPr lang="en-US" sz="1950" b="1" u="none" strike="noStrike">
                          <a:solidFill>
                            <a:srgbClr val="FFFEFE"/>
                          </a:solidFill>
                          <a:latin typeface="Inter Bold"/>
                          <a:ea typeface="Inter Bold"/>
                          <a:cs typeface="Inter Bold"/>
                          <a:sym typeface="Inter Bold"/>
                        </a:rPr>
                        <a:t>Parameter</a:t>
                      </a:r>
                      <a:endParaRPr lang="en-US" sz="1100"/>
                    </a:p>
                  </a:txBody>
                  <a:tcPr marL="0" marR="0" marT="0" marB="0" anchor="ctr">
                    <a:lnL w="13971" cap="flat" cmpd="sng" algn="ctr">
                      <a:solidFill>
                        <a:srgbClr val="3B77D7"/>
                      </a:solidFill>
                      <a:prstDash val="solid"/>
                      <a:round/>
                      <a:headEnd type="none" w="med" len="med"/>
                      <a:tailEnd type="none" w="med" len="med"/>
                    </a:lnL>
                    <a:lnR w="13971" cap="flat" cmpd="sng" algn="ctr">
                      <a:solidFill>
                        <a:srgbClr val="3B77D7"/>
                      </a:solidFill>
                      <a:prstDash val="solid"/>
                      <a:round/>
                      <a:headEnd type="none" w="med" len="med"/>
                      <a:tailEnd type="none" w="med" len="med"/>
                    </a:lnR>
                    <a:lnT w="13971" cap="flat" cmpd="sng" algn="ctr">
                      <a:solidFill>
                        <a:srgbClr val="3B77D7"/>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730"/>
                        </a:lnSpc>
                        <a:spcBef>
                          <a:spcPct val="0"/>
                        </a:spcBef>
                        <a:defRPr/>
                      </a:pPr>
                      <a:r>
                        <a:rPr lang="en-US" sz="1950" b="1" u="none" strike="noStrike">
                          <a:solidFill>
                            <a:srgbClr val="FFFEFE"/>
                          </a:solidFill>
                          <a:latin typeface="Inter Bold"/>
                          <a:ea typeface="Inter Bold"/>
                          <a:cs typeface="Inter Bold"/>
                          <a:sym typeface="Inter Bold"/>
                        </a:rPr>
                        <a:t>Description</a:t>
                      </a:r>
                      <a:endParaRPr lang="en-US" sz="1100"/>
                    </a:p>
                  </a:txBody>
                  <a:tcPr marL="0" marR="0" marT="0" marB="0" anchor="ctr">
                    <a:lnL w="13971" cap="flat" cmpd="sng" algn="ctr">
                      <a:solidFill>
                        <a:srgbClr val="3B77D7"/>
                      </a:solidFill>
                      <a:prstDash val="solid"/>
                      <a:round/>
                      <a:headEnd type="none" w="med" len="med"/>
                      <a:tailEnd type="none" w="med" len="med"/>
                    </a:lnL>
                    <a:lnR w="13971" cap="flat" cmpd="sng" algn="ctr">
                      <a:solidFill>
                        <a:srgbClr val="3B77D7"/>
                      </a:solidFill>
                      <a:prstDash val="solid"/>
                      <a:round/>
                      <a:headEnd type="none" w="med" len="med"/>
                      <a:tailEnd type="none" w="med" len="med"/>
                    </a:lnR>
                    <a:lnT w="13971" cap="flat" cmpd="sng" algn="ctr">
                      <a:solidFill>
                        <a:srgbClr val="3B77D7"/>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553850">
                <a:tc rowSpan="3">
                  <a:txBody>
                    <a:bodyPr/>
                    <a:lstStyle/>
                    <a:p>
                      <a:pPr marL="0" lvl="0" indent="0" algn="ctr">
                        <a:lnSpc>
                          <a:spcPts val="2590"/>
                        </a:lnSpc>
                        <a:spcBef>
                          <a:spcPct val="0"/>
                        </a:spcBef>
                        <a:defRPr/>
                      </a:pPr>
                      <a:r>
                        <a:rPr lang="en-US" sz="1850" b="1" u="none" strike="noStrike">
                          <a:solidFill>
                            <a:srgbClr val="247CFF"/>
                          </a:solidFill>
                          <a:latin typeface="Inter Bold"/>
                          <a:ea typeface="Inter Bold"/>
                          <a:cs typeface="Inter Bold"/>
                          <a:sym typeface="Inter Bold"/>
                        </a:rPr>
                        <a:t>Data Preparation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u="none" strike="noStrike">
                          <a:solidFill>
                            <a:srgbClr val="3B77D7"/>
                          </a:solidFill>
                          <a:latin typeface="Inter Bold"/>
                          <a:ea typeface="Inter Bold"/>
                          <a:cs typeface="Inter Bold"/>
                          <a:sym typeface="Inter Bold"/>
                        </a:rPr>
                        <a:t>Image Size</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256x256 pixels (resized images)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1"/>
                  </a:ext>
                </a:extLst>
              </a:tr>
              <a:tr h="419888">
                <a:tc vMerge="1">
                  <a:txBody>
                    <a:bodyPr/>
                    <a:lstStyle/>
                    <a:p>
                      <a:pPr marL="0" lvl="0" indent="0" algn="ctr">
                        <a:lnSpc>
                          <a:spcPts val="2590"/>
                        </a:lnSpc>
                        <a:spcBef>
                          <a:spcPct val="0"/>
                        </a:spcBef>
                        <a:defRPr/>
                      </a:pPr>
                      <a:r>
                        <a:rPr lang="en-US" sz="1850" b="1" u="none" strike="noStrike">
                          <a:solidFill>
                            <a:srgbClr val="247CFF"/>
                          </a:solidFill>
                          <a:latin typeface="Inter Bold"/>
                          <a:ea typeface="Inter Bold"/>
                          <a:cs typeface="Inter Bold"/>
                          <a:sym typeface="Inter Bold"/>
                        </a:rPr>
                        <a:t>Data Preparation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u="none" strike="noStrike">
                          <a:solidFill>
                            <a:srgbClr val="3B77D7"/>
                          </a:solidFill>
                          <a:latin typeface="Inter Bold"/>
                          <a:ea typeface="Inter Bold"/>
                          <a:cs typeface="Inter Bold"/>
                          <a:sym typeface="Inter Bold"/>
                        </a:rPr>
                        <a:t>Augmentation Techniques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Horizontal Flip, Vertical Flip, Rotation</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2"/>
                  </a:ext>
                </a:extLst>
              </a:tr>
              <a:tr h="529460">
                <a:tc vMerge="1">
                  <a:txBody>
                    <a:bodyPr/>
                    <a:lstStyle/>
                    <a:p>
                      <a:pPr marL="0" lvl="0" indent="0" algn="ctr">
                        <a:lnSpc>
                          <a:spcPts val="2590"/>
                        </a:lnSpc>
                        <a:spcBef>
                          <a:spcPct val="0"/>
                        </a:spcBef>
                        <a:defRPr/>
                      </a:pPr>
                      <a:r>
                        <a:rPr lang="en-US" sz="1850" b="1" u="none" strike="noStrike">
                          <a:solidFill>
                            <a:srgbClr val="247CFF"/>
                          </a:solidFill>
                          <a:latin typeface="Inter Bold"/>
                          <a:ea typeface="Inter Bold"/>
                          <a:cs typeface="Inter Bold"/>
                          <a:sym typeface="Inter Bold"/>
                        </a:rPr>
                        <a:t>Data Preparation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Train-Validation Split</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80% training, 20% validation</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3"/>
                  </a:ext>
                </a:extLst>
              </a:tr>
              <a:tr h="493376">
                <a:tc rowSpan="5">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Architecture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Model Type</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U-Net</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4"/>
                  </a:ext>
                </a:extLst>
              </a:tr>
              <a:tr h="513870">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Architecture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Encoder Layers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Convolution + Batch Normalization + MaxPooling</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5"/>
                  </a:ext>
                </a:extLst>
              </a:tr>
              <a:tr h="419888">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Architecture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Decoder Layers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UpSampling + Convolution + Concatenate</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6"/>
                  </a:ext>
                </a:extLst>
              </a:tr>
              <a:tr h="448880">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Architecture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450"/>
                        </a:lnSpc>
                        <a:spcBef>
                          <a:spcPct val="0"/>
                        </a:spcBef>
                        <a:defRPr/>
                      </a:pPr>
                      <a:r>
                        <a:rPr lang="en-US" sz="1750" b="1">
                          <a:solidFill>
                            <a:srgbClr val="3B77D7"/>
                          </a:solidFill>
                          <a:latin typeface="Inter Bold"/>
                          <a:ea typeface="Inter Bold"/>
                          <a:cs typeface="Inter Bold"/>
                          <a:sym typeface="Inter Bold"/>
                        </a:rPr>
                        <a:t>Dropout Rate</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0.2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7"/>
                  </a:ext>
                </a:extLst>
              </a:tr>
              <a:tr h="473054">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Architecture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Output Layer Activation</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Sigmoid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8"/>
                  </a:ext>
                </a:extLst>
              </a:tr>
              <a:tr h="449968">
                <a:tc rowSpan="6">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algn="ctr">
                        <a:lnSpc>
                          <a:spcPts val="2590"/>
                        </a:lnSpc>
                        <a:defRPr/>
                      </a:pPr>
                      <a:r>
                        <a:rPr lang="en-US" sz="1850" b="1">
                          <a:solidFill>
                            <a:srgbClr val="3B77D7"/>
                          </a:solidFill>
                          <a:latin typeface="Inter Bold"/>
                          <a:ea typeface="Inter Bold"/>
                          <a:cs typeface="Inter Bold"/>
                          <a:sym typeface="Inter Bold"/>
                        </a:rPr>
                        <a:t>Loss Function</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Dice Loss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09"/>
                  </a:ext>
                </a:extLst>
              </a:tr>
              <a:tr h="430829">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Metrics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Accuracy</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0"/>
                  </a:ext>
                </a:extLst>
              </a:tr>
              <a:tr h="472157">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Optimizer</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Adam with Learning Rate (0.01)</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1"/>
                  </a:ext>
                </a:extLst>
              </a:tr>
              <a:tr h="419888">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algn="ctr">
                        <a:lnSpc>
                          <a:spcPts val="2590"/>
                        </a:lnSpc>
                        <a:spcBef>
                          <a:spcPct val="0"/>
                        </a:spcBef>
                        <a:defRPr/>
                      </a:pPr>
                      <a:r>
                        <a:rPr lang="en-US" sz="1850" b="1">
                          <a:solidFill>
                            <a:srgbClr val="3B77D7"/>
                          </a:solidFill>
                          <a:latin typeface="Inter Bold"/>
                          <a:ea typeface="Inter Bold"/>
                          <a:cs typeface="Inter Bold"/>
                          <a:sym typeface="Inter Bold"/>
                        </a:rPr>
                        <a:t>Epochs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algn="ctr">
                        <a:lnSpc>
                          <a:spcPts val="2590"/>
                        </a:lnSpc>
                        <a:spcBef>
                          <a:spcPct val="0"/>
                        </a:spcBef>
                        <a:defRPr/>
                      </a:pPr>
                      <a:r>
                        <a:rPr lang="en-US" sz="1850" b="1">
                          <a:solidFill>
                            <a:srgbClr val="3B77D7"/>
                          </a:solidFill>
                          <a:latin typeface="Inter Bold"/>
                          <a:ea typeface="Inter Bold"/>
                          <a:cs typeface="Inter Bold"/>
                          <a:sym typeface="Inter Bold"/>
                        </a:rPr>
                        <a:t>10</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2"/>
                  </a:ext>
                </a:extLst>
              </a:tr>
              <a:tr h="419888">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algn="ctr">
                        <a:lnSpc>
                          <a:spcPts val="2590"/>
                        </a:lnSpc>
                        <a:spcBef>
                          <a:spcPct val="0"/>
                        </a:spcBef>
                        <a:defRPr/>
                      </a:pPr>
                      <a:r>
                        <a:rPr lang="en-US" sz="1850" b="1">
                          <a:solidFill>
                            <a:srgbClr val="3B77D7"/>
                          </a:solidFill>
                          <a:latin typeface="Inter Bold"/>
                          <a:ea typeface="Inter Bold"/>
                          <a:cs typeface="Inter Bold"/>
                          <a:sym typeface="Inter Bold"/>
                        </a:rPr>
                        <a:t>Batch Size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algn="ctr">
                        <a:lnSpc>
                          <a:spcPts val="2590"/>
                        </a:lnSpc>
                        <a:spcBef>
                          <a:spcPct val="0"/>
                        </a:spcBef>
                        <a:defRPr/>
                      </a:pPr>
                      <a:r>
                        <a:rPr lang="en-US" sz="1850" b="1">
                          <a:solidFill>
                            <a:srgbClr val="3B77D7"/>
                          </a:solidFill>
                          <a:latin typeface="Inter Bold"/>
                          <a:ea typeface="Inter Bold"/>
                          <a:cs typeface="Inter Bold"/>
                          <a:sym typeface="Inter Bold"/>
                        </a:rPr>
                        <a:t>16</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3"/>
                  </a:ext>
                </a:extLst>
              </a:tr>
              <a:tr h="419888">
                <a:tc vMerge="1">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Training Process </a:t>
                      </a:r>
                      <a:endParaRPr lang="en-US" sz="1100"/>
                    </a:p>
                    <a:p>
                      <a:pPr algn="ctr">
                        <a:lnSpc>
                          <a:spcPts val="1890"/>
                        </a:lnSpc>
                      </a:pPr>
                      <a:endParaRPr lang="en-US" sz="1100"/>
                    </a:p>
                    <a:p>
                      <a:pPr marL="0" lvl="0" indent="0" algn="ctr">
                        <a:lnSpc>
                          <a:spcPts val="1890"/>
                        </a:lnSpc>
                        <a:spcBef>
                          <a:spcPct val="0"/>
                        </a:spcBef>
                      </a:pP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Callbacks</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Early Stopping, Reduce Learning Rate</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4"/>
                  </a:ext>
                </a:extLst>
              </a:tr>
              <a:tr h="507207">
                <a:tc>
                  <a:txBody>
                    <a:bodyPr/>
                    <a:lstStyle/>
                    <a:p>
                      <a:pPr marL="0" lvl="0" indent="0" algn="ctr">
                        <a:lnSpc>
                          <a:spcPts val="2730"/>
                        </a:lnSpc>
                        <a:spcBef>
                          <a:spcPct val="0"/>
                        </a:spcBef>
                        <a:defRPr/>
                      </a:pPr>
                      <a:r>
                        <a:rPr lang="en-US" sz="1950" b="1">
                          <a:solidFill>
                            <a:srgbClr val="247CFF"/>
                          </a:solidFill>
                          <a:latin typeface="Inter Bold"/>
                          <a:ea typeface="Inter Bold"/>
                          <a:cs typeface="Inter Bold"/>
                          <a:sym typeface="Inter Bold"/>
                        </a:rPr>
                        <a:t>Model Evaluation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Test Accuracy </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tc>
                  <a:txBody>
                    <a:bodyPr/>
                    <a:lstStyle/>
                    <a:p>
                      <a:pPr marL="0" lvl="0" indent="0" algn="ctr">
                        <a:lnSpc>
                          <a:spcPts val="2590"/>
                        </a:lnSpc>
                        <a:spcBef>
                          <a:spcPct val="0"/>
                        </a:spcBef>
                        <a:defRPr/>
                      </a:pPr>
                      <a:r>
                        <a:rPr lang="en-US" sz="1850" b="1">
                          <a:solidFill>
                            <a:srgbClr val="3B77D7"/>
                          </a:solidFill>
                          <a:latin typeface="Inter Bold"/>
                          <a:ea typeface="Inter Bold"/>
                          <a:cs typeface="Inter Bold"/>
                          <a:sym typeface="Inter Bold"/>
                        </a:rPr>
                        <a:t>96%</a:t>
                      </a:r>
                      <a:endParaRPr lang="en-US" sz="1100"/>
                    </a:p>
                  </a:txBody>
                  <a:tcPr marL="0" marR="0" marT="0" marB="0" anchor="ctr">
                    <a:lnL w="13971" cap="flat" cmpd="sng" algn="ctr">
                      <a:solidFill>
                        <a:srgbClr val="004AAD"/>
                      </a:solidFill>
                      <a:prstDash val="solid"/>
                      <a:round/>
                      <a:headEnd type="none" w="med" len="med"/>
                      <a:tailEnd type="none" w="med" len="med"/>
                    </a:lnL>
                    <a:lnR w="13971" cap="flat" cmpd="sng" algn="ctr">
                      <a:solidFill>
                        <a:srgbClr val="004AAD"/>
                      </a:solidFill>
                      <a:prstDash val="solid"/>
                      <a:round/>
                      <a:headEnd type="none" w="med" len="med"/>
                      <a:tailEnd type="none" w="med" len="med"/>
                    </a:lnR>
                    <a:lnT w="13971" cap="flat" cmpd="sng" algn="ctr">
                      <a:solidFill>
                        <a:srgbClr val="004AAD"/>
                      </a:solidFill>
                      <a:prstDash val="solid"/>
                      <a:round/>
                      <a:headEnd type="none" w="med" len="med"/>
                      <a:tailEnd type="none" w="med" len="med"/>
                    </a:lnT>
                    <a:lnB w="13971" cap="flat" cmpd="sng" algn="ctr">
                      <a:solidFill>
                        <a:srgbClr val="004AAD"/>
                      </a:solidFill>
                      <a:prstDash val="solid"/>
                      <a:round/>
                      <a:headEnd type="none" w="med" len="med"/>
                      <a:tailEnd type="none" w="med" len="med"/>
                    </a:lnB>
                    <a:solidFill>
                      <a:srgbClr val="FFFEFE"/>
                    </a:solidFill>
                  </a:tcPr>
                </a:tc>
                <a:extLst>
                  <a:ext uri="{0D108BD9-81ED-4DB2-BD59-A6C34878D82A}">
                    <a16:rowId xmlns:a16="http://schemas.microsoft.com/office/drawing/2014/main" val="10015"/>
                  </a:ext>
                </a:extLst>
              </a:tr>
            </a:tbl>
          </a:graphicData>
        </a:graphic>
      </p:graphicFrame>
      <p:sp>
        <p:nvSpPr>
          <p:cNvPr id="3" name="TextBox 3"/>
          <p:cNvSpPr txBox="1"/>
          <p:nvPr/>
        </p:nvSpPr>
        <p:spPr>
          <a:xfrm>
            <a:off x="1028700" y="952500"/>
            <a:ext cx="11938513" cy="646429"/>
          </a:xfrm>
          <a:prstGeom prst="rect">
            <a:avLst/>
          </a:prstGeom>
        </p:spPr>
        <p:txBody>
          <a:bodyPr lIns="0" tIns="0" rIns="0" bIns="0" rtlCol="0" anchor="t">
            <a:spAutoFit/>
          </a:bodyPr>
          <a:lstStyle/>
          <a:p>
            <a:pPr algn="ctr">
              <a:lnSpc>
                <a:spcPts val="5320"/>
              </a:lnSpc>
            </a:pPr>
            <a:r>
              <a:rPr lang="en-US" sz="3800" b="1">
                <a:solidFill>
                  <a:srgbClr val="004AAD"/>
                </a:solidFill>
                <a:latin typeface="Canva Sans Bold"/>
                <a:ea typeface="Canva Sans Bold"/>
                <a:cs typeface="Canva Sans Bold"/>
                <a:sym typeface="Canva Sans Bold"/>
              </a:rPr>
              <a:t>Heart segmentation Unet model implementation:</a:t>
            </a:r>
          </a:p>
        </p:txBody>
      </p:sp>
      <p:sp>
        <p:nvSpPr>
          <p:cNvPr id="4" name="Freeform 4"/>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5" name="TextBox 5"/>
          <p:cNvSpPr txBox="1"/>
          <p:nvPr/>
        </p:nvSpPr>
        <p:spPr>
          <a:xfrm>
            <a:off x="17310914" y="9420704"/>
            <a:ext cx="275392"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21</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028700" y="2142813"/>
            <a:ext cx="3280595" cy="2812011"/>
          </a:xfrm>
          <a:prstGeom prst="rect">
            <a:avLst/>
          </a:prstGeom>
        </p:spPr>
        <p:txBody>
          <a:bodyPr lIns="0" tIns="0" rIns="0" bIns="0" rtlCol="0" anchor="t">
            <a:spAutoFit/>
          </a:bodyPr>
          <a:lstStyle/>
          <a:p>
            <a:pPr algn="l">
              <a:lnSpc>
                <a:spcPts val="3315"/>
              </a:lnSpc>
            </a:pPr>
            <a:r>
              <a:rPr lang="en-US" sz="2368" b="1">
                <a:solidFill>
                  <a:srgbClr val="004AAD"/>
                </a:solidFill>
                <a:latin typeface="Canva Sans Bold"/>
                <a:ea typeface="Canva Sans Bold"/>
                <a:cs typeface="Canva Sans Bold"/>
                <a:sym typeface="Canva Sans Bold"/>
              </a:rPr>
              <a:t>1.Dataset Overview:</a:t>
            </a:r>
          </a:p>
          <a:p>
            <a:pPr algn="l">
              <a:lnSpc>
                <a:spcPts val="2755"/>
              </a:lnSpc>
            </a:pPr>
            <a:r>
              <a:rPr lang="en-US" sz="1968" b="1">
                <a:solidFill>
                  <a:srgbClr val="000000"/>
                </a:solidFill>
                <a:latin typeface="Canva Sans Bold"/>
                <a:ea typeface="Canva Sans Bold"/>
                <a:cs typeface="Canva Sans Bold"/>
                <a:sym typeface="Canva Sans Bold"/>
              </a:rPr>
              <a:t>Total Images: 1,190 CT scan slices</a:t>
            </a:r>
          </a:p>
          <a:p>
            <a:pPr algn="l">
              <a:lnSpc>
                <a:spcPts val="2755"/>
              </a:lnSpc>
            </a:pPr>
            <a:r>
              <a:rPr lang="en-US" sz="1968" b="1">
                <a:solidFill>
                  <a:srgbClr val="000000"/>
                </a:solidFill>
                <a:latin typeface="Canva Sans Bold"/>
                <a:ea typeface="Canva Sans Bold"/>
                <a:cs typeface="Canva Sans Bold"/>
                <a:sym typeface="Canva Sans Bold"/>
              </a:rPr>
              <a:t>Total Cases: 110 patients</a:t>
            </a:r>
          </a:p>
          <a:p>
            <a:pPr algn="l">
              <a:lnSpc>
                <a:spcPts val="2755"/>
              </a:lnSpc>
            </a:pPr>
            <a:r>
              <a:rPr lang="en-US" sz="1968" b="1">
                <a:solidFill>
                  <a:srgbClr val="000000"/>
                </a:solidFill>
                <a:latin typeface="Canva Sans Bold"/>
                <a:ea typeface="Canva Sans Bold"/>
                <a:cs typeface="Canva Sans Bold"/>
                <a:sym typeface="Canva Sans Bold"/>
              </a:rPr>
              <a:t>Classification:</a:t>
            </a:r>
          </a:p>
          <a:p>
            <a:pPr algn="l">
              <a:lnSpc>
                <a:spcPts val="2755"/>
              </a:lnSpc>
            </a:pPr>
            <a:r>
              <a:rPr lang="en-US" sz="1968" b="1">
                <a:solidFill>
                  <a:srgbClr val="000000"/>
                </a:solidFill>
                <a:latin typeface="Canva Sans Bold"/>
                <a:ea typeface="Canva Sans Bold"/>
                <a:cs typeface="Canva Sans Bold"/>
                <a:sym typeface="Canva Sans Bold"/>
              </a:rPr>
              <a:t>Malignant Cases: 40</a:t>
            </a:r>
          </a:p>
          <a:p>
            <a:pPr algn="l">
              <a:lnSpc>
                <a:spcPts val="2755"/>
              </a:lnSpc>
            </a:pPr>
            <a:r>
              <a:rPr lang="en-US" sz="1968" b="1">
                <a:solidFill>
                  <a:srgbClr val="000000"/>
                </a:solidFill>
                <a:latin typeface="Canva Sans Bold"/>
                <a:ea typeface="Canva Sans Bold"/>
                <a:cs typeface="Canva Sans Bold"/>
                <a:sym typeface="Canva Sans Bold"/>
              </a:rPr>
              <a:t>Benign Cases: 15</a:t>
            </a:r>
          </a:p>
          <a:p>
            <a:pPr algn="l">
              <a:lnSpc>
                <a:spcPts val="2755"/>
              </a:lnSpc>
            </a:pPr>
            <a:r>
              <a:rPr lang="en-US" sz="1968" b="1">
                <a:solidFill>
                  <a:srgbClr val="000000"/>
                </a:solidFill>
                <a:latin typeface="Canva Sans Bold"/>
                <a:ea typeface="Canva Sans Bold"/>
                <a:cs typeface="Canva Sans Bold"/>
                <a:sym typeface="Canva Sans Bold"/>
              </a:rPr>
              <a:t>Normal Cases: 55</a:t>
            </a:r>
          </a:p>
        </p:txBody>
      </p:sp>
      <p:sp>
        <p:nvSpPr>
          <p:cNvPr id="3" name="Freeform 3"/>
          <p:cNvSpPr/>
          <p:nvPr/>
        </p:nvSpPr>
        <p:spPr>
          <a:xfrm>
            <a:off x="12312055" y="4954823"/>
            <a:ext cx="3252133" cy="3252133"/>
          </a:xfrm>
          <a:custGeom>
            <a:avLst/>
            <a:gdLst/>
            <a:ahLst/>
            <a:cxnLst/>
            <a:rect l="l" t="t" r="r" b="b"/>
            <a:pathLst>
              <a:path w="3252133" h="3252133">
                <a:moveTo>
                  <a:pt x="0" y="0"/>
                </a:moveTo>
                <a:lnTo>
                  <a:pt x="3252132" y="0"/>
                </a:lnTo>
                <a:lnTo>
                  <a:pt x="3252132" y="3252133"/>
                </a:lnTo>
                <a:lnTo>
                  <a:pt x="0" y="3252133"/>
                </a:lnTo>
                <a:lnTo>
                  <a:pt x="0" y="0"/>
                </a:lnTo>
                <a:close/>
              </a:path>
            </a:pathLst>
          </a:custGeom>
          <a:blipFill>
            <a:blip r:embed="rId2"/>
            <a:stretch>
              <a:fillRect/>
            </a:stretch>
          </a:blipFill>
        </p:spPr>
        <p:txBody>
          <a:bodyPr/>
          <a:lstStyle/>
          <a:p>
            <a:endParaRPr lang="en-US"/>
          </a:p>
        </p:txBody>
      </p:sp>
      <p:sp>
        <p:nvSpPr>
          <p:cNvPr id="4" name="Freeform 4"/>
          <p:cNvSpPr/>
          <p:nvPr/>
        </p:nvSpPr>
        <p:spPr>
          <a:xfrm>
            <a:off x="7588104" y="5143500"/>
            <a:ext cx="3252133" cy="3252133"/>
          </a:xfrm>
          <a:custGeom>
            <a:avLst/>
            <a:gdLst/>
            <a:ahLst/>
            <a:cxnLst/>
            <a:rect l="l" t="t" r="r" b="b"/>
            <a:pathLst>
              <a:path w="3252133" h="3252133">
                <a:moveTo>
                  <a:pt x="0" y="0"/>
                </a:moveTo>
                <a:lnTo>
                  <a:pt x="3252133" y="0"/>
                </a:lnTo>
                <a:lnTo>
                  <a:pt x="3252133" y="3252133"/>
                </a:lnTo>
                <a:lnTo>
                  <a:pt x="0" y="3252133"/>
                </a:lnTo>
                <a:lnTo>
                  <a:pt x="0" y="0"/>
                </a:lnTo>
                <a:close/>
              </a:path>
            </a:pathLst>
          </a:custGeom>
          <a:blipFill>
            <a:blip r:embed="rId3"/>
            <a:stretch>
              <a:fillRect/>
            </a:stretch>
          </a:blipFill>
        </p:spPr>
        <p:txBody>
          <a:bodyPr/>
          <a:lstStyle/>
          <a:p>
            <a:endParaRPr lang="en-US"/>
          </a:p>
        </p:txBody>
      </p:sp>
      <p:sp>
        <p:nvSpPr>
          <p:cNvPr id="5" name="Freeform 5"/>
          <p:cNvSpPr/>
          <p:nvPr/>
        </p:nvSpPr>
        <p:spPr>
          <a:xfrm>
            <a:off x="2864153" y="5143500"/>
            <a:ext cx="3252133" cy="3252133"/>
          </a:xfrm>
          <a:custGeom>
            <a:avLst/>
            <a:gdLst/>
            <a:ahLst/>
            <a:cxnLst/>
            <a:rect l="l" t="t" r="r" b="b"/>
            <a:pathLst>
              <a:path w="3252133" h="3252133">
                <a:moveTo>
                  <a:pt x="0" y="0"/>
                </a:moveTo>
                <a:lnTo>
                  <a:pt x="3252133" y="0"/>
                </a:lnTo>
                <a:lnTo>
                  <a:pt x="3252133" y="3252133"/>
                </a:lnTo>
                <a:lnTo>
                  <a:pt x="0" y="3252133"/>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942975"/>
            <a:ext cx="13415138" cy="778510"/>
          </a:xfrm>
          <a:prstGeom prst="rect">
            <a:avLst/>
          </a:prstGeom>
        </p:spPr>
        <p:txBody>
          <a:bodyPr lIns="0" tIns="0" rIns="0" bIns="0" rtlCol="0" anchor="t">
            <a:spAutoFit/>
          </a:bodyPr>
          <a:lstStyle/>
          <a:p>
            <a:pPr algn="just">
              <a:lnSpc>
                <a:spcPts val="6440"/>
              </a:lnSpc>
            </a:pPr>
            <a:r>
              <a:rPr lang="en-US" sz="4600" b="1">
                <a:solidFill>
                  <a:srgbClr val="004AAD"/>
                </a:solidFill>
                <a:latin typeface="Canva Sans Bold"/>
                <a:ea typeface="Canva Sans Bold"/>
                <a:cs typeface="Canva Sans Bold"/>
                <a:sym typeface="Canva Sans Bold"/>
              </a:rPr>
              <a:t>Lung cancer CNN model implementation:</a:t>
            </a:r>
          </a:p>
        </p:txBody>
      </p:sp>
      <p:sp>
        <p:nvSpPr>
          <p:cNvPr id="7" name="TextBox 7"/>
          <p:cNvSpPr txBox="1"/>
          <p:nvPr/>
        </p:nvSpPr>
        <p:spPr>
          <a:xfrm>
            <a:off x="5123479" y="2142813"/>
            <a:ext cx="3663121" cy="1774106"/>
          </a:xfrm>
          <a:prstGeom prst="rect">
            <a:avLst/>
          </a:prstGeom>
        </p:spPr>
        <p:txBody>
          <a:bodyPr lIns="0" tIns="0" rIns="0" bIns="0" rtlCol="0" anchor="t">
            <a:spAutoFit/>
          </a:bodyPr>
          <a:lstStyle/>
          <a:p>
            <a:pPr algn="l">
              <a:lnSpc>
                <a:spcPts val="3249"/>
              </a:lnSpc>
            </a:pPr>
            <a:r>
              <a:rPr lang="en-US" sz="2321" b="1">
                <a:solidFill>
                  <a:srgbClr val="004AAD"/>
                </a:solidFill>
                <a:latin typeface="Inter Bold"/>
                <a:ea typeface="Inter Bold"/>
                <a:cs typeface="Inter Bold"/>
                <a:sym typeface="Inter Bold"/>
              </a:rPr>
              <a:t>2.Imaging Specifications</a:t>
            </a:r>
          </a:p>
          <a:p>
            <a:pPr algn="l">
              <a:lnSpc>
                <a:spcPts val="2773"/>
              </a:lnSpc>
            </a:pPr>
            <a:r>
              <a:rPr lang="en-US" sz="1980" b="1">
                <a:solidFill>
                  <a:srgbClr val="000000"/>
                </a:solidFill>
                <a:latin typeface="Inter Bold"/>
                <a:ea typeface="Inter Bold"/>
                <a:cs typeface="Inter Bold"/>
                <a:sym typeface="Inter Bold"/>
              </a:rPr>
              <a:t>Modality: Computed Tomography (CT)</a:t>
            </a:r>
          </a:p>
          <a:p>
            <a:pPr algn="l">
              <a:lnSpc>
                <a:spcPts val="2773"/>
              </a:lnSpc>
            </a:pPr>
            <a:r>
              <a:rPr lang="en-US" sz="1980" b="1">
                <a:solidFill>
                  <a:srgbClr val="000000"/>
                </a:solidFill>
                <a:latin typeface="Inter Bold"/>
                <a:ea typeface="Inter Bold"/>
                <a:cs typeface="Inter Bold"/>
                <a:sym typeface="Inter Bold"/>
              </a:rPr>
              <a:t>Format: DICOM</a:t>
            </a:r>
          </a:p>
          <a:p>
            <a:pPr algn="l">
              <a:lnSpc>
                <a:spcPts val="2773"/>
              </a:lnSpc>
              <a:spcBef>
                <a:spcPct val="0"/>
              </a:spcBef>
            </a:pPr>
            <a:r>
              <a:rPr lang="en-US" sz="1980" b="1">
                <a:solidFill>
                  <a:srgbClr val="000000"/>
                </a:solidFill>
                <a:latin typeface="Inter Bold"/>
                <a:ea typeface="Inter Bold"/>
                <a:cs typeface="Inter Bold"/>
                <a:sym typeface="Inter Bold"/>
              </a:rPr>
              <a:t>Scanner: Siemens SOMATOM</a:t>
            </a:r>
          </a:p>
        </p:txBody>
      </p:sp>
      <p:grpSp>
        <p:nvGrpSpPr>
          <p:cNvPr id="8" name="Group 8"/>
          <p:cNvGrpSpPr/>
          <p:nvPr/>
        </p:nvGrpSpPr>
        <p:grpSpPr>
          <a:xfrm>
            <a:off x="-3203188" y="6359458"/>
            <a:ext cx="7292867" cy="6969110"/>
            <a:chOff x="0" y="0"/>
            <a:chExt cx="9723823" cy="9292146"/>
          </a:xfrm>
        </p:grpSpPr>
        <p:grpSp>
          <p:nvGrpSpPr>
            <p:cNvPr id="9" name="Group 9"/>
            <p:cNvGrpSpPr/>
            <p:nvPr/>
          </p:nvGrpSpPr>
          <p:grpSpPr>
            <a:xfrm rot="1372777">
              <a:off x="4288832" y="5000186"/>
              <a:ext cx="4956430" cy="3464736"/>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449050" y="527660"/>
              <a:ext cx="6176131" cy="5404114"/>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5" name="TextBox 15"/>
          <p:cNvSpPr txBox="1"/>
          <p:nvPr/>
        </p:nvSpPr>
        <p:spPr>
          <a:xfrm>
            <a:off x="3523860" y="8616002"/>
            <a:ext cx="1932720" cy="555039"/>
          </a:xfrm>
          <a:prstGeom prst="rect">
            <a:avLst/>
          </a:prstGeom>
        </p:spPr>
        <p:txBody>
          <a:bodyPr lIns="0" tIns="0" rIns="0" bIns="0" rtlCol="0" anchor="t">
            <a:spAutoFit/>
          </a:bodyPr>
          <a:lstStyle/>
          <a:p>
            <a:pPr algn="ctr">
              <a:lnSpc>
                <a:spcPts val="2204"/>
              </a:lnSpc>
            </a:pPr>
            <a:r>
              <a:rPr lang="en-US" sz="1574" b="1" dirty="0">
                <a:solidFill>
                  <a:srgbClr val="3B77D7"/>
                </a:solidFill>
                <a:latin typeface="Canva Sans Bold"/>
                <a:ea typeface="Canva Sans Bold"/>
                <a:cs typeface="Canva Sans Bold"/>
                <a:sym typeface="Canva Sans Bold"/>
              </a:rPr>
              <a:t>Fig5-1 : Normal lung appearance</a:t>
            </a:r>
          </a:p>
        </p:txBody>
      </p:sp>
      <p:sp>
        <p:nvSpPr>
          <p:cNvPr id="16" name="TextBox 16"/>
          <p:cNvSpPr txBox="1"/>
          <p:nvPr/>
        </p:nvSpPr>
        <p:spPr>
          <a:xfrm>
            <a:off x="8247810" y="8616002"/>
            <a:ext cx="1932720" cy="555039"/>
          </a:xfrm>
          <a:prstGeom prst="rect">
            <a:avLst/>
          </a:prstGeom>
        </p:spPr>
        <p:txBody>
          <a:bodyPr lIns="0" tIns="0" rIns="0" bIns="0" rtlCol="0" anchor="t">
            <a:spAutoFit/>
          </a:bodyPr>
          <a:lstStyle/>
          <a:p>
            <a:pPr algn="ctr">
              <a:lnSpc>
                <a:spcPts val="2204"/>
              </a:lnSpc>
            </a:pPr>
            <a:r>
              <a:rPr lang="en-US" sz="1574" b="1" dirty="0">
                <a:solidFill>
                  <a:srgbClr val="3B77D7"/>
                </a:solidFill>
                <a:latin typeface="Canva Sans Bold"/>
                <a:ea typeface="Canva Sans Bold"/>
                <a:cs typeface="Canva Sans Bold"/>
                <a:sym typeface="Canva Sans Bold"/>
              </a:rPr>
              <a:t>Fig5-2 : Malignant lung appearance</a:t>
            </a:r>
          </a:p>
        </p:txBody>
      </p:sp>
      <p:sp>
        <p:nvSpPr>
          <p:cNvPr id="17" name="TextBox 17"/>
          <p:cNvSpPr txBox="1"/>
          <p:nvPr/>
        </p:nvSpPr>
        <p:spPr>
          <a:xfrm>
            <a:off x="12971761" y="8616002"/>
            <a:ext cx="1932720" cy="555039"/>
          </a:xfrm>
          <a:prstGeom prst="rect">
            <a:avLst/>
          </a:prstGeom>
        </p:spPr>
        <p:txBody>
          <a:bodyPr lIns="0" tIns="0" rIns="0" bIns="0" rtlCol="0" anchor="t">
            <a:spAutoFit/>
          </a:bodyPr>
          <a:lstStyle/>
          <a:p>
            <a:pPr algn="ctr">
              <a:lnSpc>
                <a:spcPts val="2204"/>
              </a:lnSpc>
            </a:pPr>
            <a:r>
              <a:rPr lang="en-US" sz="1574" b="1" dirty="0">
                <a:solidFill>
                  <a:srgbClr val="3B77D7"/>
                </a:solidFill>
                <a:latin typeface="Canva Sans Bold"/>
                <a:ea typeface="Canva Sans Bold"/>
                <a:cs typeface="Canva Sans Bold"/>
                <a:sym typeface="Canva Sans Bold"/>
              </a:rPr>
              <a:t>Fig5-3 : </a:t>
            </a:r>
            <a:r>
              <a:rPr lang="en-US" sz="1574" b="1" dirty="0" err="1">
                <a:solidFill>
                  <a:srgbClr val="3B77D7"/>
                </a:solidFill>
                <a:latin typeface="Canva Sans Bold"/>
                <a:ea typeface="Canva Sans Bold"/>
                <a:cs typeface="Canva Sans Bold"/>
                <a:sym typeface="Canva Sans Bold"/>
              </a:rPr>
              <a:t>Begnin</a:t>
            </a:r>
            <a:r>
              <a:rPr lang="en-US" sz="1574" b="1" dirty="0">
                <a:solidFill>
                  <a:srgbClr val="3B77D7"/>
                </a:solidFill>
                <a:latin typeface="Canva Sans Bold"/>
                <a:ea typeface="Canva Sans Bold"/>
                <a:cs typeface="Canva Sans Bold"/>
                <a:sym typeface="Canva Sans Bold"/>
              </a:rPr>
              <a:t> lung appearance</a:t>
            </a:r>
          </a:p>
        </p:txBody>
      </p:sp>
      <p:sp>
        <p:nvSpPr>
          <p:cNvPr id="18" name="TextBox 18"/>
          <p:cNvSpPr txBox="1"/>
          <p:nvPr/>
        </p:nvSpPr>
        <p:spPr>
          <a:xfrm>
            <a:off x="9628506" y="2133288"/>
            <a:ext cx="3398662" cy="2182460"/>
          </a:xfrm>
          <a:prstGeom prst="rect">
            <a:avLst/>
          </a:prstGeom>
        </p:spPr>
        <p:txBody>
          <a:bodyPr lIns="0" tIns="0" rIns="0" bIns="0" rtlCol="0" anchor="t">
            <a:spAutoFit/>
          </a:bodyPr>
          <a:lstStyle/>
          <a:p>
            <a:pPr algn="l">
              <a:lnSpc>
                <a:spcPts val="3348"/>
              </a:lnSpc>
              <a:spcBef>
                <a:spcPct val="0"/>
              </a:spcBef>
            </a:pPr>
            <a:r>
              <a:rPr lang="en-US" sz="2391" b="1">
                <a:solidFill>
                  <a:srgbClr val="004AAD"/>
                </a:solidFill>
                <a:latin typeface="Inter Bold"/>
                <a:ea typeface="Inter Bold"/>
                <a:cs typeface="Inter Bold"/>
                <a:sym typeface="Inter Bold"/>
              </a:rPr>
              <a:t>3.Data Preparation:</a:t>
            </a:r>
          </a:p>
          <a:p>
            <a:pPr algn="l">
              <a:lnSpc>
                <a:spcPts val="2788"/>
              </a:lnSpc>
              <a:spcBef>
                <a:spcPct val="0"/>
              </a:spcBef>
            </a:pPr>
            <a:r>
              <a:rPr lang="en-US" sz="1992" b="1">
                <a:solidFill>
                  <a:srgbClr val="000000"/>
                </a:solidFill>
                <a:latin typeface="Inter Bold"/>
                <a:ea typeface="Inter Bold"/>
                <a:cs typeface="Inter Bold"/>
                <a:sym typeface="Inter Bold"/>
              </a:rPr>
              <a:t> Preprocessed CT scans (Resized, Normalized, Encoded) Split data into Training (75%) and Testing (25%) </a:t>
            </a:r>
          </a:p>
        </p:txBody>
      </p:sp>
      <p:sp>
        <p:nvSpPr>
          <p:cNvPr id="19" name="TextBox 19"/>
          <p:cNvSpPr txBox="1"/>
          <p:nvPr/>
        </p:nvSpPr>
        <p:spPr>
          <a:xfrm>
            <a:off x="13869074" y="2152338"/>
            <a:ext cx="3390226" cy="1397016"/>
          </a:xfrm>
          <a:prstGeom prst="rect">
            <a:avLst/>
          </a:prstGeom>
        </p:spPr>
        <p:txBody>
          <a:bodyPr lIns="0" tIns="0" rIns="0" bIns="0" rtlCol="0" anchor="t">
            <a:spAutoFit/>
          </a:bodyPr>
          <a:lstStyle/>
          <a:p>
            <a:pPr algn="l">
              <a:lnSpc>
                <a:spcPts val="2785"/>
              </a:lnSpc>
              <a:spcBef>
                <a:spcPct val="0"/>
              </a:spcBef>
            </a:pPr>
            <a:r>
              <a:rPr lang="en-US" sz="1989" b="1">
                <a:solidFill>
                  <a:srgbClr val="004AAD"/>
                </a:solidFill>
                <a:latin typeface="Inter Bold"/>
                <a:ea typeface="Inter Bold"/>
                <a:cs typeface="Inter Bold"/>
                <a:sym typeface="Inter Bold"/>
              </a:rPr>
              <a:t>4.Libraries </a:t>
            </a:r>
            <a:r>
              <a:rPr lang="en-US" sz="1989" b="1">
                <a:solidFill>
                  <a:srgbClr val="000000"/>
                </a:solidFill>
                <a:latin typeface="Inter Bold"/>
                <a:ea typeface="Inter Bold"/>
                <a:cs typeface="Inter Bold"/>
                <a:sym typeface="Inter Bold"/>
              </a:rPr>
              <a:t>TensorFlow/Keras, NumPy, PIL, Matplotlib/Seaborn, Scikit-learn</a:t>
            </a:r>
          </a:p>
        </p:txBody>
      </p:sp>
      <p:sp>
        <p:nvSpPr>
          <p:cNvPr id="20" name="Freeform 20"/>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21" name="TextBox 21"/>
          <p:cNvSpPr txBox="1"/>
          <p:nvPr/>
        </p:nvSpPr>
        <p:spPr>
          <a:xfrm>
            <a:off x="17307104" y="9420704"/>
            <a:ext cx="283012"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22</a:t>
            </a: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73265"/>
          <a:ext cx="16230600" cy="8696689"/>
        </p:xfrm>
        <a:graphic>
          <a:graphicData uri="http://schemas.openxmlformats.org/drawingml/2006/table">
            <a:tbl>
              <a:tblPr/>
              <a:tblGrid>
                <a:gridCol w="4922095">
                  <a:extLst>
                    <a:ext uri="{9D8B030D-6E8A-4147-A177-3AD203B41FA5}">
                      <a16:colId xmlns:a16="http://schemas.microsoft.com/office/drawing/2014/main" val="20000"/>
                    </a:ext>
                  </a:extLst>
                </a:gridCol>
                <a:gridCol w="3476868">
                  <a:extLst>
                    <a:ext uri="{9D8B030D-6E8A-4147-A177-3AD203B41FA5}">
                      <a16:colId xmlns:a16="http://schemas.microsoft.com/office/drawing/2014/main" val="20001"/>
                    </a:ext>
                  </a:extLst>
                </a:gridCol>
                <a:gridCol w="7831637">
                  <a:extLst>
                    <a:ext uri="{9D8B030D-6E8A-4147-A177-3AD203B41FA5}">
                      <a16:colId xmlns:a16="http://schemas.microsoft.com/office/drawing/2014/main" val="20002"/>
                    </a:ext>
                  </a:extLst>
                </a:gridCol>
              </a:tblGrid>
              <a:tr h="400505">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Category</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Parameter</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a:solidFill>
                            <a:srgbClr val="FFFEFE"/>
                          </a:solidFill>
                          <a:latin typeface="Inter Bold"/>
                          <a:ea typeface="Inter Bold"/>
                          <a:cs typeface="Inter Bold"/>
                          <a:sym typeface="Inter Bold"/>
                        </a:rPr>
                        <a:t>Details</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362362">
                <a:tc rowSpan="12">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CNN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50"/>
                        </a:lnSpc>
                        <a:defRPr/>
                      </a:pPr>
                      <a:r>
                        <a:rPr lang="en-US" sz="1607" b="1">
                          <a:solidFill>
                            <a:srgbClr val="3B77D7"/>
                          </a:solidFill>
                          <a:latin typeface="Inter Bold"/>
                          <a:ea typeface="Inter Bold"/>
                          <a:cs typeface="Inter Bold"/>
                          <a:sym typeface="Inter Bold"/>
                        </a:rPr>
                        <a:t>11 layers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1"/>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Conv2D (64 filters)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Detects basic features (edges)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2"/>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BatchNorm + ReLU</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Improves convergence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3"/>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MaxPooling2D</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Reduces spatial dimensions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4"/>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Residual Block</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Two Conv2D (64 filters) + Add Layer</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5"/>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MaxPooling2D</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Further reduces dimensions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6"/>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Conv2D (64 filters)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Extracts deeper features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7"/>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BatchNorm + ReLU</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Enhances performance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8"/>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Dropout (0.5)</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Prevents overfitting</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9"/>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Flatten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Converts to 1D array</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0"/>
                  </a:ext>
                </a:extLst>
              </a:tr>
              <a:tr h="35282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Dense (256 units)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Processes features for classification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1"/>
                  </a:ext>
                </a:extLst>
              </a:tr>
              <a:tr h="62936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Dense (Softmax)</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Outputs probabilities</a:t>
                      </a:r>
                      <a:endParaRPr lang="en-US" sz="1100"/>
                    </a:p>
                    <a:p>
                      <a:pPr algn="ctr">
                        <a:lnSpc>
                          <a:spcPts val="2244"/>
                        </a:lnSpc>
                      </a:pPr>
                      <a:r>
                        <a:rPr lang="en-US" sz="1603" b="1">
                          <a:solidFill>
                            <a:srgbClr val="3B77D7"/>
                          </a:solidFill>
                          <a:latin typeface="Inter Bold"/>
                          <a:ea typeface="Inter Bold"/>
                          <a:cs typeface="Inter Bold"/>
                          <a:sym typeface="Inter Bold"/>
                        </a:rPr>
                        <a:t> (Normal, Benign, Malignant)</a:t>
                      </a:r>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2"/>
                  </a:ext>
                </a:extLst>
              </a:tr>
              <a:tr h="629366">
                <a:tc rowSpan="4">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Optimizer</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099"/>
                        </a:lnSpc>
                        <a:defRPr/>
                      </a:pPr>
                      <a:r>
                        <a:rPr lang="en-US" sz="1499" b="1">
                          <a:solidFill>
                            <a:srgbClr val="3B77D7"/>
                          </a:solidFill>
                          <a:latin typeface="Arimo Bold"/>
                          <a:ea typeface="Arimo Bold"/>
                          <a:cs typeface="Arimo Bold"/>
                          <a:sym typeface="Arimo Bold"/>
                        </a:rPr>
                        <a:t>Adam (LR: 0.0001)</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3"/>
                  </a:ext>
                </a:extLst>
              </a:tr>
              <a:tr h="629366">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Loss Function</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099"/>
                        </a:lnSpc>
                        <a:defRPr/>
                      </a:pPr>
                      <a:r>
                        <a:rPr lang="en-US" sz="1499" b="1">
                          <a:solidFill>
                            <a:srgbClr val="3B77D7"/>
                          </a:solidFill>
                          <a:latin typeface="Arimo Bold"/>
                          <a:ea typeface="Arimo Bold"/>
                          <a:cs typeface="Arimo Bold"/>
                          <a:sym typeface="Arimo Bold"/>
                        </a:rPr>
                        <a:t>Categorical Crossentropy</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4"/>
                  </a:ext>
                </a:extLst>
              </a:tr>
              <a:tr h="629366">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 Size: , Epochs: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16, 80</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5"/>
                  </a:ext>
                </a:extLst>
              </a:tr>
              <a:tr h="629366">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Callbacks: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Early Stopping, Model Checkpointing</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6"/>
                  </a:ext>
                </a:extLst>
              </a:tr>
              <a:tr h="629366">
                <a:tc rowSpan="2">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Test Accuracy: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99%</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7"/>
                  </a:ext>
                </a:extLst>
              </a:tr>
              <a:tr h="629366">
                <a:tc vMerge="1">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Metrics: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379"/>
                        </a:lnSpc>
                        <a:defRPr/>
                      </a:pPr>
                      <a:r>
                        <a:rPr lang="en-US" sz="1699" b="1">
                          <a:solidFill>
                            <a:srgbClr val="3B77D7"/>
                          </a:solidFill>
                          <a:latin typeface="Arimo Bold"/>
                          <a:ea typeface="Arimo Bold"/>
                          <a:cs typeface="Arimo Bold"/>
                          <a:sym typeface="Arimo Bold"/>
                        </a:rPr>
                        <a:t> Confusion Matrix, Classification Report</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grpSp>
        <p:nvGrpSpPr>
          <p:cNvPr id="3" name="Group 3"/>
          <p:cNvGrpSpPr/>
          <p:nvPr/>
        </p:nvGrpSpPr>
        <p:grpSpPr>
          <a:xfrm>
            <a:off x="-3407551" y="6162574"/>
            <a:ext cx="7292867" cy="6969110"/>
            <a:chOff x="0" y="0"/>
            <a:chExt cx="9723823" cy="9292146"/>
          </a:xfrm>
        </p:grpSpPr>
        <p:grpSp>
          <p:nvGrpSpPr>
            <p:cNvPr id="4" name="Group 4"/>
            <p:cNvGrpSpPr/>
            <p:nvPr/>
          </p:nvGrpSpPr>
          <p:grpSpPr>
            <a:xfrm rot="1372777">
              <a:off x="4288832" y="5000186"/>
              <a:ext cx="4956430" cy="3464736"/>
              <a:chOff x="0" y="0"/>
              <a:chExt cx="1017397" cy="711200"/>
            </a:xfrm>
          </p:grpSpPr>
          <p:sp>
            <p:nvSpPr>
              <p:cNvPr id="5" name="Freeform 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 name="TextBox 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7" name="Group 7"/>
            <p:cNvGrpSpPr/>
            <p:nvPr/>
          </p:nvGrpSpPr>
          <p:grpSpPr>
            <a:xfrm rot="643752">
              <a:off x="449050" y="527660"/>
              <a:ext cx="6176131" cy="5404114"/>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9" name="TextBox 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0" name="Freeform 10"/>
          <p:cNvSpPr/>
          <p:nvPr/>
        </p:nvSpPr>
        <p:spPr>
          <a:xfrm>
            <a:off x="16157279" y="8868888"/>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1" name="TextBox 11"/>
          <p:cNvSpPr txBox="1"/>
          <p:nvPr/>
        </p:nvSpPr>
        <p:spPr>
          <a:xfrm>
            <a:off x="16850843" y="9769954"/>
            <a:ext cx="982801"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23</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grpSp>
        <p:nvGrpSpPr>
          <p:cNvPr id="3" name="Group 3"/>
          <p:cNvGrpSpPr/>
          <p:nvPr/>
        </p:nvGrpSpPr>
        <p:grpSpPr>
          <a:xfrm>
            <a:off x="-3203188" y="6359458"/>
            <a:ext cx="7292867" cy="6969110"/>
            <a:chOff x="0" y="0"/>
            <a:chExt cx="9723823" cy="9292146"/>
          </a:xfrm>
        </p:grpSpPr>
        <p:grpSp>
          <p:nvGrpSpPr>
            <p:cNvPr id="4" name="Group 4"/>
            <p:cNvGrpSpPr/>
            <p:nvPr/>
          </p:nvGrpSpPr>
          <p:grpSpPr>
            <a:xfrm rot="1372777">
              <a:off x="4288832" y="5000186"/>
              <a:ext cx="4956430" cy="3464736"/>
              <a:chOff x="0" y="0"/>
              <a:chExt cx="1017397" cy="711200"/>
            </a:xfrm>
          </p:grpSpPr>
          <p:sp>
            <p:nvSpPr>
              <p:cNvPr id="5" name="Freeform 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 name="TextBox 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7" name="Group 7"/>
            <p:cNvGrpSpPr/>
            <p:nvPr/>
          </p:nvGrpSpPr>
          <p:grpSpPr>
            <a:xfrm rot="643752">
              <a:off x="449050" y="527660"/>
              <a:ext cx="6176131" cy="5404114"/>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9" name="TextBox 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0" name="Freeform 10"/>
          <p:cNvSpPr/>
          <p:nvPr/>
        </p:nvSpPr>
        <p:spPr>
          <a:xfrm>
            <a:off x="1697883" y="5143500"/>
            <a:ext cx="3173802" cy="2997480"/>
          </a:xfrm>
          <a:custGeom>
            <a:avLst/>
            <a:gdLst/>
            <a:ahLst/>
            <a:cxnLst/>
            <a:rect l="l" t="t" r="r" b="b"/>
            <a:pathLst>
              <a:path w="3173802" h="2997480">
                <a:moveTo>
                  <a:pt x="0" y="0"/>
                </a:moveTo>
                <a:lnTo>
                  <a:pt x="3173802" y="0"/>
                </a:lnTo>
                <a:lnTo>
                  <a:pt x="3173802" y="2997480"/>
                </a:lnTo>
                <a:lnTo>
                  <a:pt x="0" y="2997480"/>
                </a:lnTo>
                <a:lnTo>
                  <a:pt x="0" y="0"/>
                </a:lnTo>
                <a:close/>
              </a:path>
            </a:pathLst>
          </a:custGeom>
          <a:blipFill>
            <a:blip r:embed="rId3"/>
            <a:stretch>
              <a:fillRect/>
            </a:stretch>
          </a:blipFill>
        </p:spPr>
        <p:txBody>
          <a:bodyPr/>
          <a:lstStyle/>
          <a:p>
            <a:endParaRPr lang="en-US"/>
          </a:p>
        </p:txBody>
      </p:sp>
      <p:sp>
        <p:nvSpPr>
          <p:cNvPr id="11" name="Freeform 11"/>
          <p:cNvSpPr/>
          <p:nvPr/>
        </p:nvSpPr>
        <p:spPr>
          <a:xfrm>
            <a:off x="5529715" y="5143500"/>
            <a:ext cx="3449480" cy="2997480"/>
          </a:xfrm>
          <a:custGeom>
            <a:avLst/>
            <a:gdLst/>
            <a:ahLst/>
            <a:cxnLst/>
            <a:rect l="l" t="t" r="r" b="b"/>
            <a:pathLst>
              <a:path w="3449480" h="2997480">
                <a:moveTo>
                  <a:pt x="0" y="0"/>
                </a:moveTo>
                <a:lnTo>
                  <a:pt x="3449480" y="0"/>
                </a:lnTo>
                <a:lnTo>
                  <a:pt x="3449480" y="2997480"/>
                </a:lnTo>
                <a:lnTo>
                  <a:pt x="0" y="2997480"/>
                </a:lnTo>
                <a:lnTo>
                  <a:pt x="0" y="0"/>
                </a:lnTo>
                <a:close/>
              </a:path>
            </a:pathLst>
          </a:custGeom>
          <a:blipFill>
            <a:blip r:embed="rId4"/>
            <a:stretch>
              <a:fillRect/>
            </a:stretch>
          </a:blipFill>
        </p:spPr>
        <p:txBody>
          <a:bodyPr/>
          <a:lstStyle/>
          <a:p>
            <a:endParaRPr lang="en-US"/>
          </a:p>
        </p:txBody>
      </p:sp>
      <p:sp>
        <p:nvSpPr>
          <p:cNvPr id="12" name="Freeform 12"/>
          <p:cNvSpPr/>
          <p:nvPr/>
        </p:nvSpPr>
        <p:spPr>
          <a:xfrm>
            <a:off x="9637224" y="5143500"/>
            <a:ext cx="3256209" cy="2997480"/>
          </a:xfrm>
          <a:custGeom>
            <a:avLst/>
            <a:gdLst/>
            <a:ahLst/>
            <a:cxnLst/>
            <a:rect l="l" t="t" r="r" b="b"/>
            <a:pathLst>
              <a:path w="3256209" h="2997480">
                <a:moveTo>
                  <a:pt x="0" y="0"/>
                </a:moveTo>
                <a:lnTo>
                  <a:pt x="3256210" y="0"/>
                </a:lnTo>
                <a:lnTo>
                  <a:pt x="3256210" y="2997480"/>
                </a:lnTo>
                <a:lnTo>
                  <a:pt x="0" y="2997480"/>
                </a:lnTo>
                <a:lnTo>
                  <a:pt x="0" y="0"/>
                </a:lnTo>
                <a:close/>
              </a:path>
            </a:pathLst>
          </a:custGeom>
          <a:blipFill>
            <a:blip r:embed="rId5"/>
            <a:stretch>
              <a:fillRect/>
            </a:stretch>
          </a:blipFill>
        </p:spPr>
        <p:txBody>
          <a:bodyPr/>
          <a:lstStyle/>
          <a:p>
            <a:endParaRPr lang="en-US"/>
          </a:p>
        </p:txBody>
      </p:sp>
      <p:sp>
        <p:nvSpPr>
          <p:cNvPr id="13" name="Freeform 13"/>
          <p:cNvSpPr/>
          <p:nvPr/>
        </p:nvSpPr>
        <p:spPr>
          <a:xfrm>
            <a:off x="13550659" y="5143500"/>
            <a:ext cx="3039458" cy="2997480"/>
          </a:xfrm>
          <a:custGeom>
            <a:avLst/>
            <a:gdLst/>
            <a:ahLst/>
            <a:cxnLst/>
            <a:rect l="l" t="t" r="r" b="b"/>
            <a:pathLst>
              <a:path w="3039458" h="2997480">
                <a:moveTo>
                  <a:pt x="0" y="0"/>
                </a:moveTo>
                <a:lnTo>
                  <a:pt x="3039458" y="0"/>
                </a:lnTo>
                <a:lnTo>
                  <a:pt x="3039458" y="2997480"/>
                </a:lnTo>
                <a:lnTo>
                  <a:pt x="0" y="2997480"/>
                </a:lnTo>
                <a:lnTo>
                  <a:pt x="0" y="0"/>
                </a:lnTo>
                <a:close/>
              </a:path>
            </a:pathLst>
          </a:custGeom>
          <a:blipFill>
            <a:blip r:embed="rId6"/>
            <a:stretch>
              <a:fillRect t="-347" b="-347"/>
            </a:stretch>
          </a:blipFill>
        </p:spPr>
        <p:txBody>
          <a:bodyPr/>
          <a:lstStyle/>
          <a:p>
            <a:endParaRPr lang="en-US"/>
          </a:p>
        </p:txBody>
      </p:sp>
      <p:sp>
        <p:nvSpPr>
          <p:cNvPr id="14" name="TextBox 14"/>
          <p:cNvSpPr txBox="1"/>
          <p:nvPr/>
        </p:nvSpPr>
        <p:spPr>
          <a:xfrm>
            <a:off x="1028700" y="956223"/>
            <a:ext cx="13415138" cy="778510"/>
          </a:xfrm>
          <a:prstGeom prst="rect">
            <a:avLst/>
          </a:prstGeom>
        </p:spPr>
        <p:txBody>
          <a:bodyPr lIns="0" tIns="0" rIns="0" bIns="0" rtlCol="0" anchor="t">
            <a:spAutoFit/>
          </a:bodyPr>
          <a:lstStyle/>
          <a:p>
            <a:pPr algn="just">
              <a:lnSpc>
                <a:spcPts val="6440"/>
              </a:lnSpc>
            </a:pPr>
            <a:r>
              <a:rPr lang="en-US" sz="4600" b="1">
                <a:solidFill>
                  <a:srgbClr val="004AAD"/>
                </a:solidFill>
                <a:latin typeface="Canva Sans Bold"/>
                <a:ea typeface="Canva Sans Bold"/>
                <a:cs typeface="Canva Sans Bold"/>
                <a:sym typeface="Canva Sans Bold"/>
              </a:rPr>
              <a:t>Brain Cancer CNN model implementation:</a:t>
            </a:r>
          </a:p>
        </p:txBody>
      </p:sp>
      <p:sp>
        <p:nvSpPr>
          <p:cNvPr id="15" name="TextBox 15"/>
          <p:cNvSpPr txBox="1"/>
          <p:nvPr/>
        </p:nvSpPr>
        <p:spPr>
          <a:xfrm>
            <a:off x="1615892" y="2137488"/>
            <a:ext cx="3759257" cy="2469051"/>
          </a:xfrm>
          <a:prstGeom prst="rect">
            <a:avLst/>
          </a:prstGeom>
        </p:spPr>
        <p:txBody>
          <a:bodyPr lIns="0" tIns="0" rIns="0" bIns="0" rtlCol="0" anchor="t">
            <a:spAutoFit/>
          </a:bodyPr>
          <a:lstStyle/>
          <a:p>
            <a:pPr algn="l">
              <a:lnSpc>
                <a:spcPts val="3315"/>
              </a:lnSpc>
            </a:pPr>
            <a:r>
              <a:rPr lang="en-US" sz="2368" b="1">
                <a:solidFill>
                  <a:srgbClr val="004AAD"/>
                </a:solidFill>
                <a:latin typeface="Canva Sans Bold"/>
                <a:ea typeface="Canva Sans Bold"/>
                <a:cs typeface="Canva Sans Bold"/>
                <a:sym typeface="Canva Sans Bold"/>
              </a:rPr>
              <a:t>1.Dataset Overview:</a:t>
            </a:r>
          </a:p>
          <a:p>
            <a:pPr algn="l">
              <a:lnSpc>
                <a:spcPts val="2755"/>
              </a:lnSpc>
            </a:pPr>
            <a:r>
              <a:rPr lang="en-US" sz="1968" b="1">
                <a:solidFill>
                  <a:srgbClr val="000000"/>
                </a:solidFill>
                <a:latin typeface="Canva Sans Bold"/>
                <a:ea typeface="Canva Sans Bold"/>
                <a:cs typeface="Canva Sans Bold"/>
                <a:sym typeface="Canva Sans Bold"/>
              </a:rPr>
              <a:t>This dataset contains MRI brain scan images that are categorized into four classes to help build a classification model for detecting brain tumors.</a:t>
            </a:r>
          </a:p>
        </p:txBody>
      </p:sp>
      <p:sp>
        <p:nvSpPr>
          <p:cNvPr id="16" name="TextBox 16"/>
          <p:cNvSpPr txBox="1"/>
          <p:nvPr/>
        </p:nvSpPr>
        <p:spPr>
          <a:xfrm>
            <a:off x="5617749" y="2137488"/>
            <a:ext cx="5630284" cy="3202916"/>
          </a:xfrm>
          <a:prstGeom prst="rect">
            <a:avLst/>
          </a:prstGeom>
        </p:spPr>
        <p:txBody>
          <a:bodyPr lIns="0" tIns="0" rIns="0" bIns="0" rtlCol="0" anchor="t">
            <a:spAutoFit/>
          </a:bodyPr>
          <a:lstStyle/>
          <a:p>
            <a:pPr algn="l">
              <a:lnSpc>
                <a:spcPts val="3249"/>
              </a:lnSpc>
            </a:pPr>
            <a:r>
              <a:rPr lang="en-US" sz="2321" b="1">
                <a:solidFill>
                  <a:srgbClr val="004AAD"/>
                </a:solidFill>
                <a:latin typeface="Inter Bold"/>
                <a:ea typeface="Inter Bold"/>
                <a:cs typeface="Inter Bold"/>
                <a:sym typeface="Inter Bold"/>
              </a:rPr>
              <a:t>2.Classes in the Dataset</a:t>
            </a:r>
          </a:p>
          <a:p>
            <a:pPr marL="501137" lvl="1" indent="-250568" algn="l">
              <a:lnSpc>
                <a:spcPts val="3249"/>
              </a:lnSpc>
              <a:buFont typeface="Arial"/>
              <a:buChar char="•"/>
            </a:pPr>
            <a:r>
              <a:rPr lang="en-US" sz="2321" b="1">
                <a:solidFill>
                  <a:srgbClr val="000000"/>
                </a:solidFill>
                <a:latin typeface="Inter Bold"/>
                <a:ea typeface="Inter Bold"/>
                <a:cs typeface="Inter Bold"/>
                <a:sym typeface="Inter Bold"/>
              </a:rPr>
              <a:t>brain_menin – Meningioma tumor</a:t>
            </a:r>
          </a:p>
          <a:p>
            <a:pPr marL="501137" lvl="1" indent="-250568" algn="l">
              <a:lnSpc>
                <a:spcPts val="3249"/>
              </a:lnSpc>
              <a:buFont typeface="Arial"/>
              <a:buChar char="•"/>
            </a:pPr>
            <a:r>
              <a:rPr lang="en-US" sz="2321" b="1">
                <a:solidFill>
                  <a:srgbClr val="000000"/>
                </a:solidFill>
                <a:latin typeface="Inter Bold"/>
                <a:ea typeface="Inter Bold"/>
                <a:cs typeface="Inter Bold"/>
                <a:sym typeface="Inter Bold"/>
              </a:rPr>
              <a:t>brain_glioma – Glioma tumor</a:t>
            </a:r>
          </a:p>
          <a:p>
            <a:pPr marL="501137" lvl="1" indent="-250568" algn="l">
              <a:lnSpc>
                <a:spcPts val="3249"/>
              </a:lnSpc>
              <a:buFont typeface="Arial"/>
              <a:buChar char="•"/>
            </a:pPr>
            <a:r>
              <a:rPr lang="en-US" sz="2321" b="1">
                <a:solidFill>
                  <a:srgbClr val="000000"/>
                </a:solidFill>
                <a:latin typeface="Inter Bold"/>
                <a:ea typeface="Inter Bold"/>
                <a:cs typeface="Inter Bold"/>
                <a:sym typeface="Inter Bold"/>
              </a:rPr>
              <a:t>brain_pituitary – Pituitary tumor</a:t>
            </a:r>
          </a:p>
          <a:p>
            <a:pPr marL="501137" lvl="1" indent="-250568" algn="l">
              <a:lnSpc>
                <a:spcPts val="3249"/>
              </a:lnSpc>
              <a:buFont typeface="Arial"/>
              <a:buChar char="•"/>
            </a:pPr>
            <a:r>
              <a:rPr lang="en-US" sz="2321" b="1">
                <a:solidFill>
                  <a:srgbClr val="000000"/>
                </a:solidFill>
                <a:latin typeface="Inter Bold"/>
                <a:ea typeface="Inter Bold"/>
                <a:cs typeface="Inter Bold"/>
                <a:sym typeface="Inter Bold"/>
              </a:rPr>
              <a:t>no_tumor – Healthy brain with no tumor</a:t>
            </a:r>
          </a:p>
          <a:p>
            <a:pPr algn="l">
              <a:lnSpc>
                <a:spcPts val="3249"/>
              </a:lnSpc>
              <a:spcBef>
                <a:spcPct val="0"/>
              </a:spcBef>
            </a:pPr>
            <a:endParaRPr lang="en-US" sz="2321" b="1">
              <a:solidFill>
                <a:srgbClr val="000000"/>
              </a:solidFill>
              <a:latin typeface="Inter Bold"/>
              <a:ea typeface="Inter Bold"/>
              <a:cs typeface="Inter Bold"/>
              <a:sym typeface="Inter Bold"/>
            </a:endParaRPr>
          </a:p>
          <a:p>
            <a:pPr algn="l">
              <a:lnSpc>
                <a:spcPts val="2773"/>
              </a:lnSpc>
              <a:spcBef>
                <a:spcPct val="0"/>
              </a:spcBef>
            </a:pPr>
            <a:endParaRPr lang="en-US" sz="2321" b="1">
              <a:solidFill>
                <a:srgbClr val="000000"/>
              </a:solidFill>
              <a:latin typeface="Inter Bold"/>
              <a:ea typeface="Inter Bold"/>
              <a:cs typeface="Inter Bold"/>
              <a:sym typeface="Inter Bold"/>
            </a:endParaRPr>
          </a:p>
        </p:txBody>
      </p:sp>
      <p:sp>
        <p:nvSpPr>
          <p:cNvPr id="17" name="TextBox 17"/>
          <p:cNvSpPr txBox="1"/>
          <p:nvPr/>
        </p:nvSpPr>
        <p:spPr>
          <a:xfrm>
            <a:off x="11486158" y="2127963"/>
            <a:ext cx="5185949" cy="2887548"/>
          </a:xfrm>
          <a:prstGeom prst="rect">
            <a:avLst/>
          </a:prstGeom>
        </p:spPr>
        <p:txBody>
          <a:bodyPr lIns="0" tIns="0" rIns="0" bIns="0" rtlCol="0" anchor="t">
            <a:spAutoFit/>
          </a:bodyPr>
          <a:lstStyle/>
          <a:p>
            <a:pPr algn="l">
              <a:lnSpc>
                <a:spcPts val="3348"/>
              </a:lnSpc>
              <a:spcBef>
                <a:spcPct val="0"/>
              </a:spcBef>
            </a:pPr>
            <a:r>
              <a:rPr lang="en-US" sz="2391" b="1">
                <a:solidFill>
                  <a:srgbClr val="004AAD"/>
                </a:solidFill>
                <a:latin typeface="Inter Bold"/>
                <a:ea typeface="Inter Bold"/>
                <a:cs typeface="Inter Bold"/>
                <a:sym typeface="Inter Bold"/>
              </a:rPr>
              <a:t>3.Data Preparation:</a:t>
            </a:r>
          </a:p>
          <a:p>
            <a:pPr marL="430074" lvl="1" indent="-215037" algn="l">
              <a:lnSpc>
                <a:spcPts val="2788"/>
              </a:lnSpc>
              <a:spcBef>
                <a:spcPct val="0"/>
              </a:spcBef>
              <a:buFont typeface="Arial"/>
              <a:buChar char="•"/>
            </a:pPr>
            <a:r>
              <a:rPr lang="en-US" sz="1992" b="1">
                <a:solidFill>
                  <a:srgbClr val="000000"/>
                </a:solidFill>
                <a:latin typeface="Inter Bold"/>
                <a:ea typeface="Inter Bold"/>
                <a:cs typeface="Inter Bold"/>
                <a:sym typeface="Inter Bold"/>
              </a:rPr>
              <a:t> All images are resized to 128x128 pixels using OpenCV.</a:t>
            </a:r>
          </a:p>
          <a:p>
            <a:pPr marL="430074" lvl="1" indent="-215037" algn="l">
              <a:lnSpc>
                <a:spcPts val="2788"/>
              </a:lnSpc>
              <a:spcBef>
                <a:spcPct val="0"/>
              </a:spcBef>
              <a:buFont typeface="Arial"/>
              <a:buChar char="•"/>
            </a:pPr>
            <a:r>
              <a:rPr lang="en-US" sz="1992" b="1">
                <a:solidFill>
                  <a:srgbClr val="000000"/>
                </a:solidFill>
                <a:latin typeface="Inter Bold"/>
                <a:ea typeface="Inter Bold"/>
                <a:cs typeface="Inter Bold"/>
                <a:sym typeface="Inter Bold"/>
              </a:rPr>
              <a:t>Images are loaded and converted into numerical arrays suitable for training.</a:t>
            </a:r>
          </a:p>
          <a:p>
            <a:pPr marL="430074" lvl="1" indent="-215037" algn="l">
              <a:lnSpc>
                <a:spcPts val="2788"/>
              </a:lnSpc>
              <a:spcBef>
                <a:spcPct val="0"/>
              </a:spcBef>
              <a:buFont typeface="Arial"/>
              <a:buChar char="•"/>
            </a:pPr>
            <a:r>
              <a:rPr lang="en-US" sz="1992" b="1">
                <a:solidFill>
                  <a:srgbClr val="000000"/>
                </a:solidFill>
                <a:latin typeface="Inter Bold"/>
                <a:ea typeface="Inter Bold"/>
                <a:cs typeface="Inter Bold"/>
                <a:sym typeface="Inter Bold"/>
              </a:rPr>
              <a:t>Labels are encoded as numerical categories (0, 1, 2, 3).</a:t>
            </a:r>
          </a:p>
          <a:p>
            <a:pPr algn="l">
              <a:lnSpc>
                <a:spcPts val="2788"/>
              </a:lnSpc>
              <a:spcBef>
                <a:spcPct val="0"/>
              </a:spcBef>
            </a:pPr>
            <a:endParaRPr lang="en-US" sz="1992" b="1">
              <a:solidFill>
                <a:srgbClr val="000000"/>
              </a:solidFill>
              <a:latin typeface="Inter Bold"/>
              <a:ea typeface="Inter Bold"/>
              <a:cs typeface="Inter Bold"/>
              <a:sym typeface="Inter Bold"/>
            </a:endParaRPr>
          </a:p>
        </p:txBody>
      </p:sp>
      <p:sp>
        <p:nvSpPr>
          <p:cNvPr id="18" name="TextBox 18"/>
          <p:cNvSpPr txBox="1"/>
          <p:nvPr/>
        </p:nvSpPr>
        <p:spPr>
          <a:xfrm>
            <a:off x="1828355" y="8431480"/>
            <a:ext cx="2912859" cy="826820"/>
          </a:xfrm>
          <a:prstGeom prst="rect">
            <a:avLst/>
          </a:prstGeom>
        </p:spPr>
        <p:txBody>
          <a:bodyPr lIns="0" tIns="0" rIns="0" bIns="0" rtlCol="0" anchor="t">
            <a:spAutoFit/>
          </a:bodyPr>
          <a:lstStyle/>
          <a:p>
            <a:pPr algn="ctr">
              <a:lnSpc>
                <a:spcPts val="3321"/>
              </a:lnSpc>
            </a:pPr>
            <a:r>
              <a:rPr lang="en-US" sz="2372" b="1" dirty="0">
                <a:solidFill>
                  <a:srgbClr val="3B77D7"/>
                </a:solidFill>
                <a:latin typeface="Canva Sans Bold"/>
                <a:ea typeface="Canva Sans Bold"/>
                <a:cs typeface="Canva Sans Bold"/>
                <a:sym typeface="Canva Sans Bold"/>
              </a:rPr>
              <a:t>Fig6-1</a:t>
            </a:r>
          </a:p>
          <a:p>
            <a:pPr algn="ctr">
              <a:lnSpc>
                <a:spcPts val="3321"/>
              </a:lnSpc>
            </a:pPr>
            <a:r>
              <a:rPr lang="en-US" sz="2372" b="1" dirty="0" err="1">
                <a:solidFill>
                  <a:srgbClr val="3B77D7"/>
                </a:solidFill>
                <a:latin typeface="Canva Sans Bold"/>
                <a:ea typeface="Canva Sans Bold"/>
                <a:cs typeface="Canva Sans Bold"/>
                <a:sym typeface="Canva Sans Bold"/>
              </a:rPr>
              <a:t>brain_menin</a:t>
            </a:r>
            <a:endParaRPr lang="en-US" sz="2372" b="1" dirty="0">
              <a:solidFill>
                <a:srgbClr val="3B77D7"/>
              </a:solidFill>
              <a:latin typeface="Canva Sans Bold"/>
              <a:ea typeface="Canva Sans Bold"/>
              <a:cs typeface="Canva Sans Bold"/>
              <a:sym typeface="Canva Sans Bold"/>
            </a:endParaRPr>
          </a:p>
        </p:txBody>
      </p:sp>
      <p:sp>
        <p:nvSpPr>
          <p:cNvPr id="19" name="TextBox 19"/>
          <p:cNvSpPr txBox="1"/>
          <p:nvPr/>
        </p:nvSpPr>
        <p:spPr>
          <a:xfrm>
            <a:off x="5906514" y="8431480"/>
            <a:ext cx="2912859" cy="826820"/>
          </a:xfrm>
          <a:prstGeom prst="rect">
            <a:avLst/>
          </a:prstGeom>
        </p:spPr>
        <p:txBody>
          <a:bodyPr lIns="0" tIns="0" rIns="0" bIns="0" rtlCol="0" anchor="t">
            <a:spAutoFit/>
          </a:bodyPr>
          <a:lstStyle/>
          <a:p>
            <a:pPr algn="ctr">
              <a:lnSpc>
                <a:spcPts val="3321"/>
              </a:lnSpc>
            </a:pPr>
            <a:r>
              <a:rPr lang="en-US" sz="2372" b="1" dirty="0">
                <a:solidFill>
                  <a:srgbClr val="3B77D7"/>
                </a:solidFill>
                <a:latin typeface="Canva Sans Bold"/>
                <a:ea typeface="Canva Sans Bold"/>
                <a:cs typeface="Canva Sans Bold"/>
                <a:sym typeface="Canva Sans Bold"/>
              </a:rPr>
              <a:t>Fig6-2</a:t>
            </a:r>
          </a:p>
          <a:p>
            <a:pPr algn="ctr">
              <a:lnSpc>
                <a:spcPts val="3321"/>
              </a:lnSpc>
            </a:pPr>
            <a:r>
              <a:rPr lang="en-US" sz="2372" b="1" dirty="0" err="1">
                <a:solidFill>
                  <a:srgbClr val="3B77D7"/>
                </a:solidFill>
                <a:latin typeface="Canva Sans Bold"/>
                <a:ea typeface="Canva Sans Bold"/>
                <a:cs typeface="Canva Sans Bold"/>
                <a:sym typeface="Canva Sans Bold"/>
              </a:rPr>
              <a:t>brain_glioma</a:t>
            </a:r>
            <a:endParaRPr lang="en-US" sz="2372" b="1" dirty="0">
              <a:solidFill>
                <a:srgbClr val="3B77D7"/>
              </a:solidFill>
              <a:latin typeface="Canva Sans Bold"/>
              <a:ea typeface="Canva Sans Bold"/>
              <a:cs typeface="Canva Sans Bold"/>
              <a:sym typeface="Canva Sans Bold"/>
            </a:endParaRPr>
          </a:p>
        </p:txBody>
      </p:sp>
      <p:sp>
        <p:nvSpPr>
          <p:cNvPr id="20" name="TextBox 20"/>
          <p:cNvSpPr txBox="1"/>
          <p:nvPr/>
        </p:nvSpPr>
        <p:spPr>
          <a:xfrm>
            <a:off x="9808900" y="8431480"/>
            <a:ext cx="2912859" cy="826820"/>
          </a:xfrm>
          <a:prstGeom prst="rect">
            <a:avLst/>
          </a:prstGeom>
        </p:spPr>
        <p:txBody>
          <a:bodyPr lIns="0" tIns="0" rIns="0" bIns="0" rtlCol="0" anchor="t">
            <a:spAutoFit/>
          </a:bodyPr>
          <a:lstStyle/>
          <a:p>
            <a:pPr algn="ctr">
              <a:lnSpc>
                <a:spcPts val="3321"/>
              </a:lnSpc>
            </a:pPr>
            <a:r>
              <a:rPr lang="en-US" sz="2372" b="1" dirty="0">
                <a:solidFill>
                  <a:srgbClr val="3B77D7"/>
                </a:solidFill>
                <a:latin typeface="Canva Sans Bold"/>
                <a:ea typeface="Canva Sans Bold"/>
                <a:cs typeface="Canva Sans Bold"/>
                <a:sym typeface="Canva Sans Bold"/>
              </a:rPr>
              <a:t>Fig6-3</a:t>
            </a:r>
          </a:p>
          <a:p>
            <a:pPr algn="ctr">
              <a:lnSpc>
                <a:spcPts val="3321"/>
              </a:lnSpc>
            </a:pPr>
            <a:r>
              <a:rPr lang="en-US" sz="2372" b="1" dirty="0" err="1">
                <a:solidFill>
                  <a:srgbClr val="3B77D7"/>
                </a:solidFill>
                <a:latin typeface="Canva Sans Bold"/>
                <a:ea typeface="Canva Sans Bold"/>
                <a:cs typeface="Canva Sans Bold"/>
                <a:sym typeface="Canva Sans Bold"/>
              </a:rPr>
              <a:t>brain_pituitary</a:t>
            </a:r>
            <a:endParaRPr lang="en-US" sz="2372" b="1" dirty="0">
              <a:solidFill>
                <a:srgbClr val="3B77D7"/>
              </a:solidFill>
              <a:latin typeface="Canva Sans Bold"/>
              <a:ea typeface="Canva Sans Bold"/>
              <a:cs typeface="Canva Sans Bold"/>
              <a:sym typeface="Canva Sans Bold"/>
            </a:endParaRPr>
          </a:p>
        </p:txBody>
      </p:sp>
      <p:sp>
        <p:nvSpPr>
          <p:cNvPr id="21" name="TextBox 21"/>
          <p:cNvSpPr txBox="1"/>
          <p:nvPr/>
        </p:nvSpPr>
        <p:spPr>
          <a:xfrm>
            <a:off x="13613958" y="8431480"/>
            <a:ext cx="2912859" cy="826820"/>
          </a:xfrm>
          <a:prstGeom prst="rect">
            <a:avLst/>
          </a:prstGeom>
        </p:spPr>
        <p:txBody>
          <a:bodyPr lIns="0" tIns="0" rIns="0" bIns="0" rtlCol="0" anchor="t">
            <a:spAutoFit/>
          </a:bodyPr>
          <a:lstStyle/>
          <a:p>
            <a:pPr algn="ctr">
              <a:lnSpc>
                <a:spcPts val="3321"/>
              </a:lnSpc>
            </a:pPr>
            <a:r>
              <a:rPr lang="en-US" sz="2372" b="1" dirty="0">
                <a:solidFill>
                  <a:srgbClr val="3B77D7"/>
                </a:solidFill>
                <a:latin typeface="Canva Sans Bold"/>
                <a:ea typeface="Canva Sans Bold"/>
                <a:cs typeface="Canva Sans Bold"/>
                <a:sym typeface="Canva Sans Bold"/>
              </a:rPr>
              <a:t>Fig6-4</a:t>
            </a:r>
          </a:p>
          <a:p>
            <a:pPr algn="ctr">
              <a:lnSpc>
                <a:spcPts val="3321"/>
              </a:lnSpc>
            </a:pPr>
            <a:r>
              <a:rPr lang="en-US" sz="2372" b="1" dirty="0" err="1">
                <a:solidFill>
                  <a:srgbClr val="3B77D7"/>
                </a:solidFill>
                <a:latin typeface="Canva Sans Bold"/>
                <a:ea typeface="Canva Sans Bold"/>
                <a:cs typeface="Canva Sans Bold"/>
                <a:sym typeface="Canva Sans Bold"/>
              </a:rPr>
              <a:t>brain_no</a:t>
            </a:r>
            <a:r>
              <a:rPr lang="en-US" sz="2372" b="1" dirty="0">
                <a:solidFill>
                  <a:srgbClr val="3B77D7"/>
                </a:solidFill>
                <a:latin typeface="Canva Sans Bold"/>
                <a:ea typeface="Canva Sans Bold"/>
                <a:cs typeface="Canva Sans Bold"/>
                <a:sym typeface="Canva Sans Bold"/>
              </a:rPr>
              <a:t> tumor</a:t>
            </a:r>
          </a:p>
        </p:txBody>
      </p:sp>
      <p:sp>
        <p:nvSpPr>
          <p:cNvPr id="22" name="TextBox 22"/>
          <p:cNvSpPr txBox="1"/>
          <p:nvPr/>
        </p:nvSpPr>
        <p:spPr>
          <a:xfrm>
            <a:off x="17221201" y="9420705"/>
            <a:ext cx="377190" cy="337052"/>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24</a:t>
            </a: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70129" cy="8479326"/>
        </p:xfrm>
        <a:graphic>
          <a:graphicData uri="http://schemas.openxmlformats.org/drawingml/2006/table">
            <a:tbl>
              <a:tblPr/>
              <a:tblGrid>
                <a:gridCol w="5006420">
                  <a:extLst>
                    <a:ext uri="{9D8B030D-6E8A-4147-A177-3AD203B41FA5}">
                      <a16:colId xmlns:a16="http://schemas.microsoft.com/office/drawing/2014/main" val="20000"/>
                    </a:ext>
                  </a:extLst>
                </a:gridCol>
                <a:gridCol w="3536434">
                  <a:extLst>
                    <a:ext uri="{9D8B030D-6E8A-4147-A177-3AD203B41FA5}">
                      <a16:colId xmlns:a16="http://schemas.microsoft.com/office/drawing/2014/main" val="20001"/>
                    </a:ext>
                  </a:extLst>
                </a:gridCol>
                <a:gridCol w="7727275">
                  <a:extLst>
                    <a:ext uri="{9D8B030D-6E8A-4147-A177-3AD203B41FA5}">
                      <a16:colId xmlns:a16="http://schemas.microsoft.com/office/drawing/2014/main" val="20002"/>
                    </a:ext>
                  </a:extLst>
                </a:gridCol>
              </a:tblGrid>
              <a:tr h="407950">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Category</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u="none" strike="noStrike">
                          <a:solidFill>
                            <a:srgbClr val="FFFEFE"/>
                          </a:solidFill>
                          <a:latin typeface="Inter Bold"/>
                          <a:ea typeface="Inter Bold"/>
                          <a:cs typeface="Inter Bold"/>
                          <a:sym typeface="Inter Bold"/>
                        </a:rPr>
                        <a:t>Parameter</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3B77D7"/>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tc>
                  <a:txBody>
                    <a:bodyPr/>
                    <a:lstStyle/>
                    <a:p>
                      <a:pPr marL="0" lvl="0" indent="0" algn="ctr">
                        <a:lnSpc>
                          <a:spcPts val="2493"/>
                        </a:lnSpc>
                        <a:spcBef>
                          <a:spcPct val="0"/>
                        </a:spcBef>
                        <a:defRPr/>
                      </a:pPr>
                      <a:r>
                        <a:rPr lang="en-US" sz="1781" b="1">
                          <a:solidFill>
                            <a:srgbClr val="FFFEFE"/>
                          </a:solidFill>
                          <a:latin typeface="Inter Bold"/>
                          <a:ea typeface="Inter Bold"/>
                          <a:cs typeface="Inter Bold"/>
                          <a:sym typeface="Inter Bold"/>
                        </a:rPr>
                        <a:t>Details</a:t>
                      </a:r>
                      <a:endParaRPr lang="en-US" sz="1100"/>
                    </a:p>
                  </a:txBody>
                  <a:tcPr marL="0" marR="0" marT="0" marB="0" anchor="ctr">
                    <a:lnL w="9888" cap="flat" cmpd="sng" algn="ctr">
                      <a:solidFill>
                        <a:srgbClr val="3B77D7"/>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3B77D7"/>
                      </a:solidFill>
                      <a:prstDash val="solid"/>
                      <a:round/>
                      <a:headEnd type="none" w="med" len="med"/>
                      <a:tailEnd type="none" w="med" len="med"/>
                    </a:lnT>
                    <a:lnB w="9888" cap="flat" cmpd="sng" algn="ctr">
                      <a:solidFill>
                        <a:srgbClr val="004AA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362373">
                <a:tc rowSpan="12">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CNN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50"/>
                        </a:lnSpc>
                        <a:defRPr/>
                      </a:pPr>
                      <a:r>
                        <a:rPr lang="en-US" sz="1607" b="1">
                          <a:solidFill>
                            <a:srgbClr val="3B77D7"/>
                          </a:solidFill>
                          <a:latin typeface="Inter Bold"/>
                          <a:ea typeface="Inter Bold"/>
                          <a:cs typeface="Inter Bold"/>
                          <a:sym typeface="Inter Bold"/>
                        </a:rPr>
                        <a:t>11 layers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1"/>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Conv2D (64 filters)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Detects basic features (edges)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2"/>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BatchNorm + ReLU</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Improves convergence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3"/>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MaxPooling2D</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Reduces spatial dimensions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4"/>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Residual Block</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Two Conv2D (64 filters) + Add Layer</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5"/>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MaxPooling2D</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Further reduces dimensions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6"/>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Conv2D (64 filters)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Extracts deeper features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7"/>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BatchNorm + ReLU</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Enhances performance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8"/>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Dropout (0.5)</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Prevents overfitting</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09"/>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Flatten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Converts to 1D array</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0"/>
                  </a:ext>
                </a:extLst>
              </a:tr>
              <a:tr h="352836">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Dense (256 units)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Processes features for classification</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1"/>
                  </a:ext>
                </a:extLst>
              </a:tr>
              <a:tr h="365629">
                <a:tc vMerge="1">
                  <a:txBody>
                    <a:bodyPr/>
                    <a:lstStyle/>
                    <a:p>
                      <a:pPr algn="ctr">
                        <a:lnSpc>
                          <a:spcPts val="2369"/>
                        </a:lnSpc>
                        <a:defRPr/>
                      </a:pPr>
                      <a:r>
                        <a:rPr lang="en-US" sz="1692" b="1">
                          <a:solidFill>
                            <a:srgbClr val="004AAD"/>
                          </a:solidFill>
                          <a:latin typeface="Inter Bold"/>
                          <a:ea typeface="Inter Bold"/>
                          <a:cs typeface="Inter Bold"/>
                          <a:sym typeface="Inter Bold"/>
                        </a:rPr>
                        <a:t>Model Architecture</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Dense (Softmax)</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Outputs probabilities (meningioma, glioma, pituitary, no tumor)</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2"/>
                  </a:ext>
                </a:extLst>
              </a:tr>
              <a:tr h="629384">
                <a:tc rowSpan="4">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Optimizer</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099"/>
                        </a:lnSpc>
                        <a:defRPr/>
                      </a:pPr>
                      <a:r>
                        <a:rPr lang="en-US" sz="1499" b="1">
                          <a:solidFill>
                            <a:srgbClr val="3B77D7"/>
                          </a:solidFill>
                          <a:latin typeface="Arimo Bold"/>
                          <a:ea typeface="Arimo Bold"/>
                          <a:cs typeface="Arimo Bold"/>
                          <a:sym typeface="Arimo Bold"/>
                        </a:rPr>
                        <a:t>Adam (LR: 0.0001)</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3"/>
                  </a:ext>
                </a:extLst>
              </a:tr>
              <a:tr h="642232">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Loss Function</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099"/>
                        </a:lnSpc>
                        <a:defRPr/>
                      </a:pPr>
                      <a:r>
                        <a:rPr lang="en-US" sz="1499" b="1">
                          <a:solidFill>
                            <a:srgbClr val="3B77D7"/>
                          </a:solidFill>
                          <a:latin typeface="Arimo Bold"/>
                          <a:ea typeface="Arimo Bold"/>
                          <a:cs typeface="Arimo Bold"/>
                          <a:sym typeface="Arimo Bold"/>
                        </a:rPr>
                        <a:t>Categorical Crossentropy</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4"/>
                  </a:ext>
                </a:extLst>
              </a:tr>
              <a:tr h="629384">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Batch Size: , Epochs: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16, 80</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5"/>
                  </a:ext>
                </a:extLst>
              </a:tr>
              <a:tr h="642398">
                <a:tc vMerge="1">
                  <a:txBody>
                    <a:bodyPr/>
                    <a:lstStyle/>
                    <a:p>
                      <a:pPr algn="ctr">
                        <a:lnSpc>
                          <a:spcPts val="2369"/>
                        </a:lnSpc>
                        <a:defRPr/>
                      </a:pPr>
                      <a:r>
                        <a:rPr lang="en-US" sz="1692" b="1">
                          <a:solidFill>
                            <a:srgbClr val="004AAD"/>
                          </a:solidFill>
                          <a:latin typeface="Inter Bold"/>
                          <a:ea typeface="Inter Bold"/>
                          <a:cs typeface="Inter Bold"/>
                          <a:sym typeface="Inter Bold"/>
                        </a:rPr>
                        <a:t>Training Process</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Callbacks: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Early Stopping, Model Checkpointing</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6"/>
                  </a:ext>
                </a:extLst>
              </a:tr>
              <a:tr h="629384">
                <a:tc rowSpan="2">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Test Accuracy: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98%</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7"/>
                  </a:ext>
                </a:extLst>
              </a:tr>
              <a:tr h="642232">
                <a:tc vMerge="1">
                  <a:txBody>
                    <a:bodyPr/>
                    <a:lstStyle/>
                    <a:p>
                      <a:pPr algn="ctr">
                        <a:lnSpc>
                          <a:spcPts val="2369"/>
                        </a:lnSpc>
                        <a:defRPr/>
                      </a:pPr>
                      <a:r>
                        <a:rPr lang="en-US" sz="1692" b="1">
                          <a:solidFill>
                            <a:srgbClr val="004AAD"/>
                          </a:solidFill>
                          <a:latin typeface="Inter Bold"/>
                          <a:ea typeface="Inter Bold"/>
                          <a:cs typeface="Inter Bold"/>
                          <a:sym typeface="Inter Bold"/>
                        </a:rPr>
                        <a:t> Model Evaluation	</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244"/>
                        </a:lnSpc>
                        <a:defRPr/>
                      </a:pPr>
                      <a:r>
                        <a:rPr lang="en-US" sz="1603" b="1">
                          <a:solidFill>
                            <a:srgbClr val="3B77D7"/>
                          </a:solidFill>
                          <a:latin typeface="Inter Bold"/>
                          <a:ea typeface="Inter Bold"/>
                          <a:cs typeface="Inter Bold"/>
                          <a:sym typeface="Inter Bold"/>
                        </a:rPr>
                        <a:t>Metrics: </a:t>
                      </a:r>
                      <a:endParaRPr lang="en-US" sz="1100"/>
                    </a:p>
                    <a:p>
                      <a:pPr algn="ctr">
                        <a:lnSpc>
                          <a:spcPts val="2244"/>
                        </a:lnSpc>
                      </a:pP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tc>
                  <a:txBody>
                    <a:bodyPr/>
                    <a:lstStyle/>
                    <a:p>
                      <a:pPr algn="ctr">
                        <a:lnSpc>
                          <a:spcPts val="2379"/>
                        </a:lnSpc>
                        <a:defRPr/>
                      </a:pPr>
                      <a:r>
                        <a:rPr lang="en-US" sz="1699" b="1">
                          <a:solidFill>
                            <a:srgbClr val="3B77D7"/>
                          </a:solidFill>
                          <a:latin typeface="Arimo Bold"/>
                          <a:ea typeface="Arimo Bold"/>
                          <a:cs typeface="Arimo Bold"/>
                          <a:sym typeface="Arimo Bold"/>
                        </a:rPr>
                        <a:t> Confusion Matrix, Classification Report</a:t>
                      </a:r>
                      <a:endParaRPr lang="en-US" sz="1100"/>
                    </a:p>
                  </a:txBody>
                  <a:tcPr marL="0" marR="0" marT="0" marB="0" anchor="ctr">
                    <a:lnL w="9888" cap="flat" cmpd="sng" algn="ctr">
                      <a:solidFill>
                        <a:srgbClr val="004AAD"/>
                      </a:solidFill>
                      <a:prstDash val="solid"/>
                      <a:round/>
                      <a:headEnd type="none" w="med" len="med"/>
                      <a:tailEnd type="none" w="med" len="med"/>
                    </a:lnL>
                    <a:lnR w="9888" cap="flat" cmpd="sng" algn="ctr">
                      <a:solidFill>
                        <a:srgbClr val="004AAD"/>
                      </a:solidFill>
                      <a:prstDash val="solid"/>
                      <a:round/>
                      <a:headEnd type="none" w="med" len="med"/>
                      <a:tailEnd type="none" w="med" len="med"/>
                    </a:lnR>
                    <a:lnT w="9888" cap="flat" cmpd="sng" algn="ctr">
                      <a:solidFill>
                        <a:srgbClr val="004AAD"/>
                      </a:solidFill>
                      <a:prstDash val="solid"/>
                      <a:round/>
                      <a:headEnd type="none" w="med" len="med"/>
                      <a:tailEnd type="none" w="med" len="med"/>
                    </a:lnT>
                    <a:lnB w="9888" cap="flat" cmpd="sng" algn="ctr">
                      <a:solidFill>
                        <a:srgbClr val="004AAD"/>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grpSp>
        <p:nvGrpSpPr>
          <p:cNvPr id="3" name="Group 3"/>
          <p:cNvGrpSpPr/>
          <p:nvPr/>
        </p:nvGrpSpPr>
        <p:grpSpPr>
          <a:xfrm>
            <a:off x="-3407551" y="6330335"/>
            <a:ext cx="7117313" cy="6801349"/>
            <a:chOff x="0" y="0"/>
            <a:chExt cx="9489750" cy="9068465"/>
          </a:xfrm>
        </p:grpSpPr>
        <p:grpSp>
          <p:nvGrpSpPr>
            <p:cNvPr id="4" name="Group 4"/>
            <p:cNvGrpSpPr/>
            <p:nvPr/>
          </p:nvGrpSpPr>
          <p:grpSpPr>
            <a:xfrm rot="1372777">
              <a:off x="4185591" y="4879821"/>
              <a:ext cx="4837118" cy="3381332"/>
              <a:chOff x="0" y="0"/>
              <a:chExt cx="1017397" cy="711200"/>
            </a:xfrm>
          </p:grpSpPr>
          <p:sp>
            <p:nvSpPr>
              <p:cNvPr id="5" name="Freeform 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 name="TextBox 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7" name="Group 7"/>
            <p:cNvGrpSpPr/>
            <p:nvPr/>
          </p:nvGrpSpPr>
          <p:grpSpPr>
            <a:xfrm rot="643752">
              <a:off x="438240" y="514958"/>
              <a:ext cx="6027458" cy="5274026"/>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9" name="TextBox 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0" name="Freeform 10"/>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1" name="TextBox 11"/>
          <p:cNvSpPr txBox="1"/>
          <p:nvPr/>
        </p:nvSpPr>
        <p:spPr>
          <a:xfrm>
            <a:off x="17301448" y="9420704"/>
            <a:ext cx="294322"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Freeform 10"/>
          <p:cNvSpPr/>
          <p:nvPr/>
        </p:nvSpPr>
        <p:spPr>
          <a:xfrm>
            <a:off x="11582644" y="632777"/>
            <a:ext cx="6480710" cy="3313394"/>
          </a:xfrm>
          <a:custGeom>
            <a:avLst/>
            <a:gdLst/>
            <a:ahLst/>
            <a:cxnLst/>
            <a:rect l="l" t="t" r="r" b="b"/>
            <a:pathLst>
              <a:path w="6480710" h="3313394">
                <a:moveTo>
                  <a:pt x="0" y="0"/>
                </a:moveTo>
                <a:lnTo>
                  <a:pt x="6480709" y="0"/>
                </a:lnTo>
                <a:lnTo>
                  <a:pt x="6480709" y="3313394"/>
                </a:lnTo>
                <a:lnTo>
                  <a:pt x="0" y="3313394"/>
                </a:lnTo>
                <a:lnTo>
                  <a:pt x="0" y="0"/>
                </a:lnTo>
                <a:close/>
              </a:path>
            </a:pathLst>
          </a:custGeom>
          <a:blipFill>
            <a:blip r:embed="rId3"/>
            <a:stretch>
              <a:fillRect t="-3401" b="-3401"/>
            </a:stretch>
          </a:blipFill>
        </p:spPr>
        <p:txBody>
          <a:bodyPr/>
          <a:lstStyle/>
          <a:p>
            <a:endParaRPr lang="en-US"/>
          </a:p>
        </p:txBody>
      </p:sp>
      <p:sp>
        <p:nvSpPr>
          <p:cNvPr id="11" name="TextBox 11"/>
          <p:cNvSpPr txBox="1"/>
          <p:nvPr/>
        </p:nvSpPr>
        <p:spPr>
          <a:xfrm>
            <a:off x="17097637" y="9420359"/>
            <a:ext cx="685324"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26</a:t>
            </a:r>
          </a:p>
        </p:txBody>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1028700" y="933450"/>
            <a:ext cx="11495484" cy="887035"/>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a:t>
            </a:r>
          </a:p>
        </p:txBody>
      </p:sp>
      <p:sp>
        <p:nvSpPr>
          <p:cNvPr id="14" name="TextBox 14"/>
          <p:cNvSpPr txBox="1"/>
          <p:nvPr/>
        </p:nvSpPr>
        <p:spPr>
          <a:xfrm>
            <a:off x="1028700" y="2594683"/>
            <a:ext cx="11155466" cy="3853438"/>
          </a:xfrm>
          <a:prstGeom prst="rect">
            <a:avLst/>
          </a:prstGeom>
        </p:spPr>
        <p:txBody>
          <a:bodyPr lIns="0" tIns="0" rIns="0" bIns="0" rtlCol="0" anchor="t">
            <a:spAutoFit/>
          </a:bodyPr>
          <a:lstStyle/>
          <a:p>
            <a:pPr algn="l">
              <a:lnSpc>
                <a:spcPts val="4407"/>
              </a:lnSpc>
            </a:pPr>
            <a:r>
              <a:rPr lang="en-US" sz="3148" b="1">
                <a:solidFill>
                  <a:srgbClr val="004AAD"/>
                </a:solidFill>
                <a:latin typeface="Canva Sans Bold"/>
                <a:ea typeface="Canva Sans Bold"/>
                <a:cs typeface="Canva Sans Bold"/>
                <a:sym typeface="Canva Sans Bold"/>
              </a:rPr>
              <a:t>1-Recommendation System in "Tamenny" App</a:t>
            </a:r>
          </a:p>
          <a:p>
            <a:pPr algn="l">
              <a:lnSpc>
                <a:spcPts val="4407"/>
              </a:lnSpc>
            </a:pPr>
            <a:r>
              <a:rPr lang="en-US" sz="3148" b="1">
                <a:solidFill>
                  <a:srgbClr val="004AAD"/>
                </a:solidFill>
                <a:latin typeface="Canva Sans Bold"/>
                <a:ea typeface="Canva Sans Bold"/>
                <a:cs typeface="Canva Sans Bold"/>
                <a:sym typeface="Canva Sans Bold"/>
              </a:rPr>
              <a:t>Objective:</a:t>
            </a:r>
          </a:p>
          <a:p>
            <a:pPr algn="l">
              <a:lnSpc>
                <a:spcPts val="4407"/>
              </a:lnSpc>
            </a:pPr>
            <a:r>
              <a:rPr lang="en-US" sz="3148" b="1">
                <a:solidFill>
                  <a:srgbClr val="000000"/>
                </a:solidFill>
                <a:latin typeface="Canva Sans Bold"/>
                <a:ea typeface="Canva Sans Bold"/>
                <a:cs typeface="Canva Sans Bold"/>
                <a:sym typeface="Canva Sans Bold"/>
              </a:rPr>
              <a:t>To deliver personalized medical content and news to each user based on their health interests and activity, increasing engagement and offering more relevant support .</a:t>
            </a:r>
          </a:p>
          <a:p>
            <a:pPr algn="l">
              <a:lnSpc>
                <a:spcPts val="4407"/>
              </a:lnSpc>
            </a:pPr>
            <a:endParaRPr lang="en-US" sz="3148" b="1">
              <a:solidFill>
                <a:srgbClr val="000000"/>
              </a:solidFill>
              <a:latin typeface="Canva Sans Bold"/>
              <a:ea typeface="Canva Sans Bold"/>
              <a:cs typeface="Canva Sans Bold"/>
              <a:sym typeface="Canva Sans Bold"/>
            </a:endParaRPr>
          </a:p>
        </p:txBody>
      </p:sp>
      <p:sp>
        <p:nvSpPr>
          <p:cNvPr id="15" name="TextBox 15"/>
          <p:cNvSpPr txBox="1"/>
          <p:nvPr/>
        </p:nvSpPr>
        <p:spPr>
          <a:xfrm>
            <a:off x="1028700" y="6719468"/>
            <a:ext cx="15450230" cy="2538832"/>
          </a:xfrm>
          <a:prstGeom prst="rect">
            <a:avLst/>
          </a:prstGeom>
        </p:spPr>
        <p:txBody>
          <a:bodyPr lIns="0" tIns="0" rIns="0" bIns="0" rtlCol="0" anchor="t">
            <a:spAutoFit/>
          </a:bodyPr>
          <a:lstStyle/>
          <a:p>
            <a:pPr algn="l">
              <a:lnSpc>
                <a:spcPts val="3904"/>
              </a:lnSpc>
              <a:spcBef>
                <a:spcPct val="0"/>
              </a:spcBef>
            </a:pPr>
            <a:r>
              <a:rPr lang="en-US" sz="2788" b="1">
                <a:solidFill>
                  <a:srgbClr val="004AAD"/>
                </a:solidFill>
                <a:latin typeface="Inter Bold"/>
                <a:ea typeface="Inter Bold"/>
                <a:cs typeface="Inter Bold"/>
                <a:sym typeface="Inter Bold"/>
              </a:rPr>
              <a:t>How Does the System Work?</a:t>
            </a:r>
          </a:p>
          <a:p>
            <a:pPr algn="l">
              <a:lnSpc>
                <a:spcPts val="4464"/>
              </a:lnSpc>
              <a:spcBef>
                <a:spcPct val="0"/>
              </a:spcBef>
            </a:pPr>
            <a:r>
              <a:rPr lang="en-US" sz="3188">
                <a:solidFill>
                  <a:srgbClr val="004AAD"/>
                </a:solidFill>
                <a:latin typeface="Inter"/>
                <a:ea typeface="Inter"/>
                <a:cs typeface="Inter"/>
                <a:sym typeface="Inter"/>
              </a:rPr>
              <a:t>🔹 Phase 1: Post Classification</a:t>
            </a:r>
          </a:p>
          <a:p>
            <a:pPr algn="l">
              <a:lnSpc>
                <a:spcPts val="3904"/>
              </a:lnSpc>
              <a:spcBef>
                <a:spcPct val="0"/>
              </a:spcBef>
            </a:pPr>
            <a:r>
              <a:rPr lang="en-US" sz="2788" b="1">
                <a:solidFill>
                  <a:srgbClr val="000000"/>
                </a:solidFill>
                <a:latin typeface="Inter Bold"/>
                <a:ea typeface="Inter Bold"/>
                <a:cs typeface="Inter Bold"/>
                <a:sym typeface="Inter Bold"/>
              </a:rPr>
              <a:t>When a user creates a new post, it is processed through a pre-trained XLM-R model.</a:t>
            </a:r>
          </a:p>
          <a:p>
            <a:pPr algn="l">
              <a:lnSpc>
                <a:spcPts val="3904"/>
              </a:lnSpc>
              <a:spcBef>
                <a:spcPct val="0"/>
              </a:spcBef>
            </a:pPr>
            <a:r>
              <a:rPr lang="en-US" sz="2788" b="1">
                <a:solidFill>
                  <a:srgbClr val="000000"/>
                </a:solidFill>
                <a:latin typeface="Inter Bold"/>
                <a:ea typeface="Inter Bold"/>
                <a:cs typeface="Inter Bold"/>
                <a:sym typeface="Inter Bold"/>
              </a:rPr>
              <a:t>The model classifies the post into one of five medical categories:</a:t>
            </a:r>
          </a:p>
          <a:p>
            <a:pPr algn="l">
              <a:lnSpc>
                <a:spcPts val="3904"/>
              </a:lnSpc>
              <a:spcBef>
                <a:spcPct val="0"/>
              </a:spcBef>
            </a:pPr>
            <a:r>
              <a:rPr lang="en-US" sz="2788" b="1">
                <a:solidFill>
                  <a:srgbClr val="000000"/>
                </a:solidFill>
                <a:latin typeface="Inter Bold"/>
                <a:ea typeface="Inter Bold"/>
                <a:cs typeface="Inter Bold"/>
                <a:sym typeface="Inter Bold"/>
              </a:rPr>
              <a:t>🫀 Heart 🧠 Brain 🫁 Lung 🦵 Knee ⚪ Neutral (General)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TextBox 10"/>
          <p:cNvSpPr txBox="1"/>
          <p:nvPr/>
        </p:nvSpPr>
        <p:spPr>
          <a:xfrm>
            <a:off x="17313533" y="9420704"/>
            <a:ext cx="270153"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27</a:t>
            </a:r>
          </a:p>
        </p:txBody>
      </p:sp>
      <p:sp>
        <p:nvSpPr>
          <p:cNvPr id="11" name="TextBox 11"/>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1028700" y="933450"/>
            <a:ext cx="11495484" cy="887035"/>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a:t>
            </a:r>
          </a:p>
        </p:txBody>
      </p:sp>
      <p:sp>
        <p:nvSpPr>
          <p:cNvPr id="13" name="TextBox 13"/>
          <p:cNvSpPr txBox="1"/>
          <p:nvPr/>
        </p:nvSpPr>
        <p:spPr>
          <a:xfrm>
            <a:off x="1028700" y="2181820"/>
            <a:ext cx="11155466" cy="3720505"/>
          </a:xfrm>
          <a:prstGeom prst="rect">
            <a:avLst/>
          </a:prstGeom>
        </p:spPr>
        <p:txBody>
          <a:bodyPr lIns="0" tIns="0" rIns="0" bIns="0" rtlCol="0" anchor="t">
            <a:spAutoFit/>
          </a:bodyPr>
          <a:lstStyle/>
          <a:p>
            <a:pPr algn="l">
              <a:lnSpc>
                <a:spcPts val="4407"/>
              </a:lnSpc>
            </a:pPr>
            <a:r>
              <a:rPr lang="en-US" sz="3148" b="1">
                <a:solidFill>
                  <a:srgbClr val="004AAD"/>
                </a:solidFill>
                <a:latin typeface="Canva Sans Bold"/>
                <a:ea typeface="Canva Sans Bold"/>
                <a:cs typeface="Canva Sans Bold"/>
                <a:sym typeface="Canva Sans Bold"/>
              </a:rPr>
              <a:t>Phase 2: User Interest Profiling</a:t>
            </a:r>
          </a:p>
          <a:p>
            <a:pPr marL="593385" lvl="1" indent="-296693" algn="l">
              <a:lnSpc>
                <a:spcPts val="3847"/>
              </a:lnSpc>
              <a:buFont typeface="Arial"/>
              <a:buChar char="•"/>
            </a:pPr>
            <a:r>
              <a:rPr lang="en-US" sz="2748" b="1">
                <a:solidFill>
                  <a:srgbClr val="004AAD"/>
                </a:solidFill>
                <a:latin typeface="Canva Sans Bold"/>
                <a:ea typeface="Canva Sans Bold"/>
                <a:cs typeface="Canva Sans Bold"/>
                <a:sym typeface="Canva Sans Bold"/>
              </a:rPr>
              <a:t>The system calculates interest ratios for each medical category based on:</a:t>
            </a:r>
          </a:p>
          <a:p>
            <a:pPr marL="1359487" lvl="2" indent="-453162" algn="l">
              <a:lnSpc>
                <a:spcPts val="4407"/>
              </a:lnSpc>
              <a:buFont typeface="Arial"/>
              <a:buChar char="⚬"/>
            </a:pPr>
            <a:r>
              <a:rPr lang="en-US" sz="3148" b="1">
                <a:solidFill>
                  <a:srgbClr val="000000"/>
                </a:solidFill>
                <a:latin typeface="Canva Sans Bold"/>
                <a:ea typeface="Canva Sans Bold"/>
                <a:cs typeface="Canva Sans Bold"/>
                <a:sym typeface="Canva Sans Bold"/>
              </a:rPr>
              <a:t>Uploaded medical scans.</a:t>
            </a:r>
          </a:p>
          <a:p>
            <a:pPr marL="1359487" lvl="2" indent="-453162" algn="l">
              <a:lnSpc>
                <a:spcPts val="4407"/>
              </a:lnSpc>
              <a:buFont typeface="Arial"/>
              <a:buChar char="⚬"/>
            </a:pPr>
            <a:r>
              <a:rPr lang="en-US" sz="3148" b="1">
                <a:solidFill>
                  <a:srgbClr val="000000"/>
                </a:solidFill>
                <a:latin typeface="Canva Sans Bold"/>
                <a:ea typeface="Canva Sans Bold"/>
                <a:cs typeface="Canva Sans Bold"/>
                <a:sym typeface="Canva Sans Bold"/>
              </a:rPr>
              <a:t>Likes and comments on posts.</a:t>
            </a:r>
          </a:p>
          <a:p>
            <a:pPr marL="1359487" lvl="2" indent="-453162" algn="l">
              <a:lnSpc>
                <a:spcPts val="4407"/>
              </a:lnSpc>
              <a:buFont typeface="Arial"/>
              <a:buChar char="⚬"/>
            </a:pPr>
            <a:r>
              <a:rPr lang="en-US" sz="3148" b="1">
                <a:solidFill>
                  <a:srgbClr val="000000"/>
                </a:solidFill>
                <a:latin typeface="Canva Sans Bold"/>
                <a:ea typeface="Canva Sans Bold"/>
                <a:cs typeface="Canva Sans Bold"/>
                <a:sym typeface="Canva Sans Bold"/>
              </a:rPr>
              <a:t>Posts created by the user.</a:t>
            </a:r>
          </a:p>
          <a:p>
            <a:pPr algn="l">
              <a:lnSpc>
                <a:spcPts val="4407"/>
              </a:lnSpc>
            </a:pPr>
            <a:endParaRPr lang="en-US" sz="3148" b="1">
              <a:solidFill>
                <a:srgbClr val="000000"/>
              </a:solidFill>
              <a:latin typeface="Canva Sans Bold"/>
              <a:ea typeface="Canva Sans Bold"/>
              <a:cs typeface="Canva Sans Bold"/>
              <a:sym typeface="Canva Sans Bold"/>
            </a:endParaRPr>
          </a:p>
        </p:txBody>
      </p:sp>
      <p:sp>
        <p:nvSpPr>
          <p:cNvPr id="14" name="TextBox 14"/>
          <p:cNvSpPr txBox="1"/>
          <p:nvPr/>
        </p:nvSpPr>
        <p:spPr>
          <a:xfrm>
            <a:off x="1028700" y="5795365"/>
            <a:ext cx="11778735" cy="3462935"/>
          </a:xfrm>
          <a:prstGeom prst="rect">
            <a:avLst/>
          </a:prstGeom>
        </p:spPr>
        <p:txBody>
          <a:bodyPr lIns="0" tIns="0" rIns="0" bIns="0" rtlCol="0" anchor="t">
            <a:spAutoFit/>
          </a:bodyPr>
          <a:lstStyle/>
          <a:p>
            <a:pPr algn="l">
              <a:lnSpc>
                <a:spcPts val="3904"/>
              </a:lnSpc>
              <a:spcBef>
                <a:spcPct val="0"/>
              </a:spcBef>
            </a:pPr>
            <a:r>
              <a:rPr lang="en-US" sz="2788" b="1">
                <a:solidFill>
                  <a:srgbClr val="004AAD"/>
                </a:solidFill>
                <a:latin typeface="Inter Bold"/>
                <a:ea typeface="Inter Bold"/>
                <a:cs typeface="Inter Bold"/>
                <a:sym typeface="Inter Bold"/>
              </a:rPr>
              <a:t>Phase 3: Intelligent Recommendation Model</a:t>
            </a:r>
          </a:p>
          <a:p>
            <a:pPr marL="602138" lvl="1" indent="-301069" algn="l">
              <a:lnSpc>
                <a:spcPts val="3904"/>
              </a:lnSpc>
              <a:spcBef>
                <a:spcPct val="0"/>
              </a:spcBef>
              <a:buFont typeface="Arial"/>
              <a:buChar char="•"/>
            </a:pPr>
            <a:r>
              <a:rPr lang="en-US" sz="2788" b="1">
                <a:solidFill>
                  <a:srgbClr val="004AAD"/>
                </a:solidFill>
                <a:latin typeface="Inter Bold"/>
                <a:ea typeface="Inter Bold"/>
                <a:cs typeface="Inter Bold"/>
                <a:sym typeface="Inter Bold"/>
              </a:rPr>
              <a:t>A multi-output neural network regressor takes as input:</a:t>
            </a:r>
          </a:p>
          <a:p>
            <a:pPr marL="1204275" lvl="2" indent="-401425" algn="l">
              <a:lnSpc>
                <a:spcPts val="3904"/>
              </a:lnSpc>
              <a:spcBef>
                <a:spcPct val="0"/>
              </a:spcBef>
              <a:buFont typeface="Arial"/>
              <a:buChar char="⚬"/>
            </a:pPr>
            <a:r>
              <a:rPr lang="en-US" sz="2788" b="1">
                <a:solidFill>
                  <a:srgbClr val="000000"/>
                </a:solidFill>
                <a:latin typeface="Inter Bold"/>
                <a:ea typeface="Inter Bold"/>
                <a:cs typeface="Inter Bold"/>
                <a:sym typeface="Inter Bold"/>
              </a:rPr>
              <a:t>The user's interest ratios.</a:t>
            </a:r>
          </a:p>
          <a:p>
            <a:pPr marL="1204275" lvl="2" indent="-401425" algn="l">
              <a:lnSpc>
                <a:spcPts val="3904"/>
              </a:lnSpc>
              <a:spcBef>
                <a:spcPct val="0"/>
              </a:spcBef>
              <a:buFont typeface="Arial"/>
              <a:buChar char="⚬"/>
            </a:pPr>
            <a:r>
              <a:rPr lang="en-US" sz="2788" b="1">
                <a:solidFill>
                  <a:srgbClr val="000000"/>
                </a:solidFill>
                <a:latin typeface="Inter Bold"/>
                <a:ea typeface="Inter Bold"/>
                <a:cs typeface="Inter Bold"/>
                <a:sym typeface="Inter Bold"/>
              </a:rPr>
              <a:t>The number of available (yet unseen) posts in each category</a:t>
            </a:r>
            <a:r>
              <a:rPr lang="en-US" sz="2788" b="1">
                <a:solidFill>
                  <a:srgbClr val="004AAD"/>
                </a:solidFill>
                <a:latin typeface="Inter Bold"/>
                <a:ea typeface="Inter Bold"/>
                <a:cs typeface="Inter Bold"/>
                <a:sym typeface="Inter Bold"/>
              </a:rPr>
              <a:t>.</a:t>
            </a:r>
          </a:p>
          <a:p>
            <a:pPr marL="602138" lvl="1" indent="-301069" algn="l">
              <a:lnSpc>
                <a:spcPts val="3904"/>
              </a:lnSpc>
              <a:spcBef>
                <a:spcPct val="0"/>
              </a:spcBef>
              <a:buFont typeface="Arial"/>
              <a:buChar char="•"/>
            </a:pPr>
            <a:r>
              <a:rPr lang="en-US" sz="2788" b="1">
                <a:solidFill>
                  <a:srgbClr val="004AAD"/>
                </a:solidFill>
                <a:latin typeface="Inter Bold"/>
                <a:ea typeface="Inter Bold"/>
                <a:cs typeface="Inter Bold"/>
                <a:sym typeface="Inter Bold"/>
              </a:rPr>
              <a:t>It outputs:</a:t>
            </a:r>
          </a:p>
          <a:p>
            <a:pPr marL="1204275" lvl="2" indent="-401425" algn="l">
              <a:lnSpc>
                <a:spcPts val="3904"/>
              </a:lnSpc>
              <a:spcBef>
                <a:spcPct val="0"/>
              </a:spcBef>
              <a:buFont typeface="Arial"/>
              <a:buChar char="⚬"/>
            </a:pPr>
            <a:r>
              <a:rPr lang="en-US" sz="2788" b="1">
                <a:solidFill>
                  <a:srgbClr val="000000"/>
                </a:solidFill>
                <a:latin typeface="Inter Bold"/>
                <a:ea typeface="Inter Bold"/>
                <a:cs typeface="Inter Bold"/>
                <a:sym typeface="Inter Bold"/>
              </a:rPr>
              <a:t>The number of posts to show per category</a:t>
            </a:r>
            <a:r>
              <a:rPr lang="en-US" sz="2788" b="1">
                <a:solidFill>
                  <a:srgbClr val="004AAD"/>
                </a:solidFill>
                <a:latin typeface="Inter Bold"/>
                <a:ea typeface="Inter Bold"/>
                <a:cs typeface="Inter Bold"/>
                <a:sym typeface="Inter Bold"/>
              </a:rPr>
              <a:t>.</a:t>
            </a:r>
          </a:p>
          <a:p>
            <a:pPr algn="l">
              <a:lnSpc>
                <a:spcPts val="3904"/>
              </a:lnSpc>
              <a:spcBef>
                <a:spcPct val="0"/>
              </a:spcBef>
            </a:pPr>
            <a:endParaRPr lang="en-US" sz="2788" b="1">
              <a:solidFill>
                <a:srgbClr val="004AAD"/>
              </a:solidFill>
              <a:latin typeface="Inter Bold"/>
              <a:ea typeface="Inter Bold"/>
              <a:cs typeface="Inter Bold"/>
              <a:sym typeface="Inter Bold"/>
            </a:endParaRPr>
          </a:p>
        </p:txBody>
      </p:sp>
      <p:sp>
        <p:nvSpPr>
          <p:cNvPr id="15" name="Freeform 15"/>
          <p:cNvSpPr/>
          <p:nvPr/>
        </p:nvSpPr>
        <p:spPr>
          <a:xfrm>
            <a:off x="11582644" y="632777"/>
            <a:ext cx="6480710" cy="3313394"/>
          </a:xfrm>
          <a:custGeom>
            <a:avLst/>
            <a:gdLst/>
            <a:ahLst/>
            <a:cxnLst/>
            <a:rect l="l" t="t" r="r" b="b"/>
            <a:pathLst>
              <a:path w="6480710" h="3313394">
                <a:moveTo>
                  <a:pt x="0" y="0"/>
                </a:moveTo>
                <a:lnTo>
                  <a:pt x="6480709" y="0"/>
                </a:lnTo>
                <a:lnTo>
                  <a:pt x="6480709" y="3313394"/>
                </a:lnTo>
                <a:lnTo>
                  <a:pt x="0" y="3313394"/>
                </a:lnTo>
                <a:lnTo>
                  <a:pt x="0" y="0"/>
                </a:lnTo>
                <a:close/>
              </a:path>
            </a:pathLst>
          </a:custGeom>
          <a:blipFill>
            <a:blip r:embed="rId3"/>
            <a:stretch>
              <a:fillRect t="-3401" b="-3401"/>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TextBox 10"/>
          <p:cNvSpPr txBox="1"/>
          <p:nvPr/>
        </p:nvSpPr>
        <p:spPr>
          <a:xfrm>
            <a:off x="17300079" y="9420704"/>
            <a:ext cx="297061"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28</a:t>
            </a:r>
          </a:p>
        </p:txBody>
      </p:sp>
      <p:sp>
        <p:nvSpPr>
          <p:cNvPr id="11" name="TextBox 11"/>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1028700" y="933450"/>
            <a:ext cx="11495484" cy="887035"/>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a:t>
            </a:r>
          </a:p>
        </p:txBody>
      </p:sp>
      <p:sp>
        <p:nvSpPr>
          <p:cNvPr id="13" name="TextBox 13"/>
          <p:cNvSpPr txBox="1"/>
          <p:nvPr/>
        </p:nvSpPr>
        <p:spPr>
          <a:xfrm>
            <a:off x="1028700" y="2232324"/>
            <a:ext cx="11178258" cy="4620108"/>
          </a:xfrm>
          <a:prstGeom prst="rect">
            <a:avLst/>
          </a:prstGeom>
        </p:spPr>
        <p:txBody>
          <a:bodyPr lIns="0" tIns="0" rIns="0" bIns="0" rtlCol="0" anchor="t">
            <a:spAutoFit/>
          </a:bodyPr>
          <a:lstStyle/>
          <a:p>
            <a:pPr algn="l">
              <a:lnSpc>
                <a:spcPts val="4111"/>
              </a:lnSpc>
            </a:pPr>
            <a:r>
              <a:rPr lang="en-US" sz="2936" b="1">
                <a:solidFill>
                  <a:srgbClr val="004AAD"/>
                </a:solidFill>
                <a:latin typeface="Canva Sans Bold"/>
                <a:ea typeface="Canva Sans Bold"/>
                <a:cs typeface="Canva Sans Bold"/>
                <a:sym typeface="Canva Sans Bold"/>
              </a:rPr>
              <a:t>Phase 4: Dynamic Feed Population</a:t>
            </a:r>
          </a:p>
          <a:p>
            <a:pPr marL="634082" lvl="1" indent="-317041" algn="l">
              <a:lnSpc>
                <a:spcPts val="4111"/>
              </a:lnSpc>
              <a:buFont typeface="Arial"/>
              <a:buChar char="•"/>
            </a:pPr>
            <a:r>
              <a:rPr lang="en-US" sz="2936" b="1">
                <a:solidFill>
                  <a:srgbClr val="004AAD"/>
                </a:solidFill>
                <a:latin typeface="Canva Sans Bold"/>
                <a:ea typeface="Canva Sans Bold"/>
                <a:cs typeface="Canva Sans Bold"/>
                <a:sym typeface="Canva Sans Bold"/>
              </a:rPr>
              <a:t>As the user scrolls:</a:t>
            </a:r>
          </a:p>
          <a:p>
            <a:pPr marL="1268164" lvl="2" indent="-422721" algn="l">
              <a:lnSpc>
                <a:spcPts val="4111"/>
              </a:lnSpc>
              <a:buFont typeface="Arial"/>
              <a:buChar char="⚬"/>
            </a:pPr>
            <a:r>
              <a:rPr lang="en-US" sz="2936" b="1">
                <a:solidFill>
                  <a:srgbClr val="000000"/>
                </a:solidFill>
                <a:latin typeface="Canva Sans Bold"/>
                <a:ea typeface="Canva Sans Bold"/>
                <a:cs typeface="Canva Sans Bold"/>
                <a:sym typeface="Canva Sans Bold"/>
              </a:rPr>
              <a:t>Interest ratios and content availability are recalculated.</a:t>
            </a:r>
          </a:p>
          <a:p>
            <a:pPr marL="1268164" lvl="2" indent="-422721" algn="l">
              <a:lnSpc>
                <a:spcPts val="4111"/>
              </a:lnSpc>
              <a:buFont typeface="Arial"/>
              <a:buChar char="⚬"/>
            </a:pPr>
            <a:r>
              <a:rPr lang="en-US" sz="2936" b="1">
                <a:solidFill>
                  <a:srgbClr val="000000"/>
                </a:solidFill>
                <a:latin typeface="Canva Sans Bold"/>
                <a:ea typeface="Canva Sans Bold"/>
                <a:cs typeface="Canva Sans Bold"/>
                <a:sym typeface="Canva Sans Bold"/>
              </a:rPr>
              <a:t>The model runs again to update the feed.</a:t>
            </a:r>
          </a:p>
          <a:p>
            <a:pPr marL="1268164" lvl="2" indent="-422721" algn="l">
              <a:lnSpc>
                <a:spcPts val="4111"/>
              </a:lnSpc>
              <a:buFont typeface="Arial"/>
              <a:buChar char="⚬"/>
            </a:pPr>
            <a:r>
              <a:rPr lang="en-US" sz="2936" b="1">
                <a:solidFill>
                  <a:srgbClr val="000000"/>
                </a:solidFill>
                <a:latin typeface="Canva Sans Bold"/>
                <a:ea typeface="Canva Sans Bold"/>
                <a:cs typeface="Canva Sans Bold"/>
                <a:sym typeface="Canva Sans Bold"/>
              </a:rPr>
              <a:t>If a category has no posts left, the system fills the gap using other categories proportionally based on interest.</a:t>
            </a:r>
          </a:p>
          <a:p>
            <a:pPr algn="l">
              <a:lnSpc>
                <a:spcPts val="4111"/>
              </a:lnSpc>
            </a:pPr>
            <a:endParaRPr lang="en-US" sz="2936" b="1">
              <a:solidFill>
                <a:srgbClr val="000000"/>
              </a:solidFill>
              <a:latin typeface="Canva Sans Bold"/>
              <a:ea typeface="Canva Sans Bold"/>
              <a:cs typeface="Canva Sans Bold"/>
              <a:sym typeface="Canva Sans Bold"/>
            </a:endParaRPr>
          </a:p>
        </p:txBody>
      </p:sp>
      <p:sp>
        <p:nvSpPr>
          <p:cNvPr id="14" name="TextBox 14"/>
          <p:cNvSpPr txBox="1"/>
          <p:nvPr/>
        </p:nvSpPr>
        <p:spPr>
          <a:xfrm>
            <a:off x="1334097" y="6488532"/>
            <a:ext cx="13488901" cy="3281421"/>
          </a:xfrm>
          <a:prstGeom prst="rect">
            <a:avLst/>
          </a:prstGeom>
        </p:spPr>
        <p:txBody>
          <a:bodyPr lIns="0" tIns="0" rIns="0" bIns="0" rtlCol="0" anchor="t">
            <a:spAutoFit/>
          </a:bodyPr>
          <a:lstStyle/>
          <a:p>
            <a:pPr algn="l">
              <a:lnSpc>
                <a:spcPts val="3244"/>
              </a:lnSpc>
              <a:spcBef>
                <a:spcPct val="0"/>
              </a:spcBef>
            </a:pPr>
            <a:r>
              <a:rPr lang="en-US" sz="2317" b="1">
                <a:solidFill>
                  <a:srgbClr val="004AAD"/>
                </a:solidFill>
                <a:latin typeface="Inter Bold"/>
                <a:ea typeface="Inter Bold"/>
                <a:cs typeface="Inter Bold"/>
                <a:sym typeface="Inter Bold"/>
              </a:rPr>
              <a:t>Edge Case Handling</a:t>
            </a:r>
          </a:p>
          <a:p>
            <a:pPr marL="500424" lvl="1" indent="-250212" algn="l">
              <a:lnSpc>
                <a:spcPts val="3244"/>
              </a:lnSpc>
              <a:spcBef>
                <a:spcPct val="0"/>
              </a:spcBef>
              <a:buFont typeface="Arial"/>
              <a:buChar char="•"/>
            </a:pPr>
            <a:r>
              <a:rPr lang="en-US" sz="2317" b="1">
                <a:solidFill>
                  <a:srgbClr val="004AAD"/>
                </a:solidFill>
                <a:latin typeface="Inter Bold"/>
                <a:ea typeface="Inter Bold"/>
                <a:cs typeface="Inter Bold"/>
                <a:sym typeface="Inter Bold"/>
              </a:rPr>
              <a:t>📦 Cold Start (New User):</a:t>
            </a:r>
          </a:p>
          <a:p>
            <a:pPr marL="1000847" lvl="2" indent="-333616" algn="l">
              <a:lnSpc>
                <a:spcPts val="3244"/>
              </a:lnSpc>
              <a:spcBef>
                <a:spcPct val="0"/>
              </a:spcBef>
              <a:buFont typeface="Arial"/>
              <a:buChar char="⚬"/>
            </a:pPr>
            <a:r>
              <a:rPr lang="en-US" sz="2317" b="1">
                <a:solidFill>
                  <a:srgbClr val="000000"/>
                </a:solidFill>
                <a:latin typeface="Inter Bold"/>
                <a:ea typeface="Inter Bold"/>
                <a:cs typeface="Inter Bold"/>
                <a:sym typeface="Inter Bold"/>
              </a:rPr>
              <a:t>The app displays 20 posts per category by default.</a:t>
            </a:r>
          </a:p>
          <a:p>
            <a:pPr marL="500424" lvl="1" indent="-250212" algn="l">
              <a:lnSpc>
                <a:spcPts val="3244"/>
              </a:lnSpc>
              <a:spcBef>
                <a:spcPct val="0"/>
              </a:spcBef>
              <a:buFont typeface="Arial"/>
              <a:buChar char="•"/>
            </a:pPr>
            <a:r>
              <a:rPr lang="en-US" sz="2317" b="1">
                <a:solidFill>
                  <a:srgbClr val="004AAD"/>
                </a:solidFill>
                <a:latin typeface="Inter Bold"/>
                <a:ea typeface="Inter Bold"/>
                <a:cs typeface="Inter Bold"/>
                <a:sym typeface="Inter Bold"/>
              </a:rPr>
              <a:t>❌ Category Exhausted:</a:t>
            </a:r>
          </a:p>
          <a:p>
            <a:pPr marL="1000847" lvl="2" indent="-333616" algn="l">
              <a:lnSpc>
                <a:spcPts val="3244"/>
              </a:lnSpc>
              <a:spcBef>
                <a:spcPct val="0"/>
              </a:spcBef>
              <a:buFont typeface="Arial"/>
              <a:buChar char="⚬"/>
            </a:pPr>
            <a:r>
              <a:rPr lang="en-US" sz="2317" b="1">
                <a:solidFill>
                  <a:srgbClr val="000000"/>
                </a:solidFill>
                <a:latin typeface="Inter Bold"/>
                <a:ea typeface="Inter Bold"/>
                <a:cs typeface="Inter Bold"/>
                <a:sym typeface="Inter Bold"/>
              </a:rPr>
              <a:t>Posts are redistributed from other categories according to interest.</a:t>
            </a:r>
          </a:p>
          <a:p>
            <a:pPr marL="500424" lvl="1" indent="-250212" algn="l">
              <a:lnSpc>
                <a:spcPts val="3244"/>
              </a:lnSpc>
              <a:spcBef>
                <a:spcPct val="0"/>
              </a:spcBef>
              <a:buFont typeface="Arial"/>
              <a:buChar char="•"/>
            </a:pPr>
            <a:r>
              <a:rPr lang="en-US" sz="2317" b="1">
                <a:solidFill>
                  <a:srgbClr val="004AAD"/>
                </a:solidFill>
                <a:latin typeface="Inter Bold"/>
                <a:ea typeface="Inter Bold"/>
                <a:cs typeface="Inter Bold"/>
                <a:sym typeface="Inter Bold"/>
              </a:rPr>
              <a:t>💡 Interest in One Category Only:</a:t>
            </a:r>
          </a:p>
          <a:p>
            <a:pPr marL="1000847" lvl="2" indent="-333616" algn="l">
              <a:lnSpc>
                <a:spcPts val="3244"/>
              </a:lnSpc>
              <a:spcBef>
                <a:spcPct val="0"/>
              </a:spcBef>
              <a:buFont typeface="Arial"/>
              <a:buChar char="⚬"/>
            </a:pPr>
            <a:r>
              <a:rPr lang="en-US" sz="2317" b="1">
                <a:solidFill>
                  <a:srgbClr val="000000"/>
                </a:solidFill>
                <a:latin typeface="Inter Bold"/>
                <a:ea typeface="Inter Bold"/>
                <a:cs typeface="Inter Bold"/>
                <a:sym typeface="Inter Bold"/>
              </a:rPr>
              <a:t>The system still provides variety but emphasizes the user's top category.</a:t>
            </a:r>
          </a:p>
          <a:p>
            <a:pPr algn="l">
              <a:lnSpc>
                <a:spcPts val="3244"/>
              </a:lnSpc>
              <a:spcBef>
                <a:spcPct val="0"/>
              </a:spcBef>
            </a:pPr>
            <a:endParaRPr lang="en-US" sz="2317" b="1">
              <a:solidFill>
                <a:srgbClr val="000000"/>
              </a:solidFill>
              <a:latin typeface="Inter Bold"/>
              <a:ea typeface="Inter Bold"/>
              <a:cs typeface="Inter Bold"/>
              <a:sym typeface="Inter Bold"/>
            </a:endParaRPr>
          </a:p>
        </p:txBody>
      </p:sp>
      <p:sp>
        <p:nvSpPr>
          <p:cNvPr id="15" name="Freeform 15"/>
          <p:cNvSpPr/>
          <p:nvPr/>
        </p:nvSpPr>
        <p:spPr>
          <a:xfrm>
            <a:off x="11582644" y="632777"/>
            <a:ext cx="6480710" cy="3313394"/>
          </a:xfrm>
          <a:custGeom>
            <a:avLst/>
            <a:gdLst/>
            <a:ahLst/>
            <a:cxnLst/>
            <a:rect l="l" t="t" r="r" b="b"/>
            <a:pathLst>
              <a:path w="6480710" h="3313394">
                <a:moveTo>
                  <a:pt x="0" y="0"/>
                </a:moveTo>
                <a:lnTo>
                  <a:pt x="6480709" y="0"/>
                </a:lnTo>
                <a:lnTo>
                  <a:pt x="6480709" y="3313394"/>
                </a:lnTo>
                <a:lnTo>
                  <a:pt x="0" y="3313394"/>
                </a:lnTo>
                <a:lnTo>
                  <a:pt x="0" y="0"/>
                </a:lnTo>
                <a:close/>
              </a:path>
            </a:pathLst>
          </a:custGeom>
          <a:blipFill>
            <a:blip r:embed="rId3"/>
            <a:stretch>
              <a:fillRect t="-3401" b="-340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74854"/>
            <a:ext cx="404493" cy="404493"/>
            <a:chOff x="0" y="0"/>
            <a:chExt cx="539324" cy="539324"/>
          </a:xfrm>
        </p:grpSpPr>
        <p:grpSp>
          <p:nvGrpSpPr>
            <p:cNvPr id="3" name="Group 3"/>
            <p:cNvGrpSpPr/>
            <p:nvPr/>
          </p:nvGrpSpPr>
          <p:grpSpPr>
            <a:xfrm>
              <a:off x="0" y="0"/>
              <a:ext cx="539324" cy="5393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5" name="TextBox 5"/>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a:t>
              </a:r>
            </a:p>
          </p:txBody>
        </p:sp>
      </p:grpSp>
      <p:grpSp>
        <p:nvGrpSpPr>
          <p:cNvPr id="6" name="Group 6"/>
          <p:cNvGrpSpPr/>
          <p:nvPr/>
        </p:nvGrpSpPr>
        <p:grpSpPr>
          <a:xfrm>
            <a:off x="4076035" y="4855503"/>
            <a:ext cx="404493" cy="403953"/>
            <a:chOff x="0" y="0"/>
            <a:chExt cx="539324" cy="538604"/>
          </a:xfrm>
        </p:grpSpPr>
        <p:grpSp>
          <p:nvGrpSpPr>
            <p:cNvPr id="7" name="Group 7"/>
            <p:cNvGrpSpPr/>
            <p:nvPr/>
          </p:nvGrpSpPr>
          <p:grpSpPr>
            <a:xfrm>
              <a:off x="0" y="0"/>
              <a:ext cx="539324" cy="538604"/>
              <a:chOff x="0" y="0"/>
              <a:chExt cx="6350000" cy="6341519"/>
            </a:xfrm>
          </p:grpSpPr>
          <p:sp>
            <p:nvSpPr>
              <p:cNvPr id="8" name="Freeform 8"/>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9" name="TextBox 9"/>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7</a:t>
              </a:r>
            </a:p>
          </p:txBody>
        </p:sp>
      </p:grpSp>
      <p:grpSp>
        <p:nvGrpSpPr>
          <p:cNvPr id="10" name="Group 10"/>
          <p:cNvGrpSpPr/>
          <p:nvPr/>
        </p:nvGrpSpPr>
        <p:grpSpPr>
          <a:xfrm>
            <a:off x="4054916" y="2474854"/>
            <a:ext cx="404493" cy="404493"/>
            <a:chOff x="0" y="0"/>
            <a:chExt cx="539324" cy="539324"/>
          </a:xfrm>
        </p:grpSpPr>
        <p:grpSp>
          <p:nvGrpSpPr>
            <p:cNvPr id="11" name="Group 11"/>
            <p:cNvGrpSpPr/>
            <p:nvPr/>
          </p:nvGrpSpPr>
          <p:grpSpPr>
            <a:xfrm>
              <a:off x="0" y="0"/>
              <a:ext cx="539324" cy="53932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13" name="TextBox 13"/>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2</a:t>
              </a:r>
            </a:p>
          </p:txBody>
        </p:sp>
      </p:grpSp>
      <p:grpSp>
        <p:nvGrpSpPr>
          <p:cNvPr id="14" name="Group 14"/>
          <p:cNvGrpSpPr/>
          <p:nvPr/>
        </p:nvGrpSpPr>
        <p:grpSpPr>
          <a:xfrm>
            <a:off x="4077555" y="6769459"/>
            <a:ext cx="404493" cy="403953"/>
            <a:chOff x="0" y="0"/>
            <a:chExt cx="539324" cy="538604"/>
          </a:xfrm>
        </p:grpSpPr>
        <p:grpSp>
          <p:nvGrpSpPr>
            <p:cNvPr id="15" name="Group 15"/>
            <p:cNvGrpSpPr/>
            <p:nvPr/>
          </p:nvGrpSpPr>
          <p:grpSpPr>
            <a:xfrm>
              <a:off x="0" y="0"/>
              <a:ext cx="539324" cy="538604"/>
              <a:chOff x="0" y="0"/>
              <a:chExt cx="6350000" cy="6341519"/>
            </a:xfrm>
          </p:grpSpPr>
          <p:sp>
            <p:nvSpPr>
              <p:cNvPr id="16" name="Freeform 16"/>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17" name="TextBox 17"/>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12</a:t>
              </a:r>
            </a:p>
          </p:txBody>
        </p:sp>
      </p:grpSp>
      <p:sp>
        <p:nvSpPr>
          <p:cNvPr id="18" name="TextBox 18"/>
          <p:cNvSpPr txBox="1"/>
          <p:nvPr/>
        </p:nvSpPr>
        <p:spPr>
          <a:xfrm>
            <a:off x="7266796" y="6823801"/>
            <a:ext cx="280851" cy="333164"/>
          </a:xfrm>
          <a:prstGeom prst="rect">
            <a:avLst/>
          </a:prstGeom>
        </p:spPr>
        <p:txBody>
          <a:bodyPr lIns="0" tIns="0" rIns="0" bIns="0" rtlCol="0" anchor="t">
            <a:spAutoFit/>
          </a:bodyPr>
          <a:lstStyle/>
          <a:p>
            <a:pPr marL="0" lvl="0" indent="0" algn="ctr">
              <a:lnSpc>
                <a:spcPts val="2250"/>
              </a:lnSpc>
              <a:spcBef>
                <a:spcPct val="0"/>
              </a:spcBef>
            </a:pPr>
            <a:r>
              <a:rPr lang="en-US" sz="1814">
                <a:solidFill>
                  <a:srgbClr val="FFFFFF"/>
                </a:solidFill>
                <a:latin typeface="Agrandir"/>
                <a:ea typeface="Agrandir"/>
                <a:cs typeface="Agrandir"/>
                <a:sym typeface="Agrandir"/>
              </a:rPr>
              <a:t>13</a:t>
            </a:r>
          </a:p>
        </p:txBody>
      </p:sp>
      <p:grpSp>
        <p:nvGrpSpPr>
          <p:cNvPr id="19" name="Group 19"/>
          <p:cNvGrpSpPr/>
          <p:nvPr/>
        </p:nvGrpSpPr>
        <p:grpSpPr>
          <a:xfrm>
            <a:off x="7126410" y="2474854"/>
            <a:ext cx="404493" cy="404493"/>
            <a:chOff x="0" y="0"/>
            <a:chExt cx="539324" cy="539324"/>
          </a:xfrm>
        </p:grpSpPr>
        <p:grpSp>
          <p:nvGrpSpPr>
            <p:cNvPr id="20" name="Group 20"/>
            <p:cNvGrpSpPr/>
            <p:nvPr/>
          </p:nvGrpSpPr>
          <p:grpSpPr>
            <a:xfrm>
              <a:off x="0" y="0"/>
              <a:ext cx="539324" cy="539324"/>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22" name="TextBox 22"/>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3</a:t>
              </a:r>
            </a:p>
          </p:txBody>
        </p:sp>
      </p:grpSp>
      <p:grpSp>
        <p:nvGrpSpPr>
          <p:cNvPr id="23" name="Group 23"/>
          <p:cNvGrpSpPr/>
          <p:nvPr/>
        </p:nvGrpSpPr>
        <p:grpSpPr>
          <a:xfrm>
            <a:off x="9985466" y="4835132"/>
            <a:ext cx="404493" cy="403953"/>
            <a:chOff x="0" y="0"/>
            <a:chExt cx="539324" cy="538604"/>
          </a:xfrm>
        </p:grpSpPr>
        <p:grpSp>
          <p:nvGrpSpPr>
            <p:cNvPr id="24" name="Group 24"/>
            <p:cNvGrpSpPr/>
            <p:nvPr/>
          </p:nvGrpSpPr>
          <p:grpSpPr>
            <a:xfrm>
              <a:off x="0" y="0"/>
              <a:ext cx="539324" cy="538604"/>
              <a:chOff x="0" y="0"/>
              <a:chExt cx="6350000" cy="6341519"/>
            </a:xfrm>
          </p:grpSpPr>
          <p:sp>
            <p:nvSpPr>
              <p:cNvPr id="25" name="Freeform 25"/>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26" name="TextBox 26"/>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9</a:t>
              </a:r>
            </a:p>
          </p:txBody>
        </p:sp>
      </p:grpSp>
      <p:grpSp>
        <p:nvGrpSpPr>
          <p:cNvPr id="27" name="Group 27"/>
          <p:cNvGrpSpPr/>
          <p:nvPr/>
        </p:nvGrpSpPr>
        <p:grpSpPr>
          <a:xfrm>
            <a:off x="7204975" y="4835132"/>
            <a:ext cx="404493" cy="403953"/>
            <a:chOff x="0" y="0"/>
            <a:chExt cx="539324" cy="538604"/>
          </a:xfrm>
        </p:grpSpPr>
        <p:grpSp>
          <p:nvGrpSpPr>
            <p:cNvPr id="28" name="Group 28"/>
            <p:cNvGrpSpPr/>
            <p:nvPr/>
          </p:nvGrpSpPr>
          <p:grpSpPr>
            <a:xfrm>
              <a:off x="0" y="0"/>
              <a:ext cx="539324" cy="538604"/>
              <a:chOff x="0" y="0"/>
              <a:chExt cx="6350000" cy="6341519"/>
            </a:xfrm>
          </p:grpSpPr>
          <p:sp>
            <p:nvSpPr>
              <p:cNvPr id="29" name="Freeform 29"/>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0" name="TextBox 30"/>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8</a:t>
              </a:r>
            </a:p>
          </p:txBody>
        </p:sp>
      </p:grpSp>
      <p:grpSp>
        <p:nvGrpSpPr>
          <p:cNvPr id="31" name="Group 31"/>
          <p:cNvGrpSpPr/>
          <p:nvPr/>
        </p:nvGrpSpPr>
        <p:grpSpPr>
          <a:xfrm>
            <a:off x="10197505" y="2474854"/>
            <a:ext cx="404493" cy="404493"/>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33" name="TextBox 33"/>
          <p:cNvSpPr txBox="1"/>
          <p:nvPr/>
        </p:nvSpPr>
        <p:spPr>
          <a:xfrm>
            <a:off x="10259326" y="2499470"/>
            <a:ext cx="280851" cy="333704"/>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4</a:t>
            </a:r>
          </a:p>
        </p:txBody>
      </p:sp>
      <p:sp>
        <p:nvSpPr>
          <p:cNvPr id="34" name="TextBox 34"/>
          <p:cNvSpPr txBox="1"/>
          <p:nvPr/>
        </p:nvSpPr>
        <p:spPr>
          <a:xfrm>
            <a:off x="3889414" y="3044810"/>
            <a:ext cx="2863990"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Problem Statement</a:t>
            </a:r>
          </a:p>
        </p:txBody>
      </p:sp>
      <p:sp>
        <p:nvSpPr>
          <p:cNvPr id="35" name="TextBox 35"/>
          <p:cNvSpPr txBox="1"/>
          <p:nvPr/>
        </p:nvSpPr>
        <p:spPr>
          <a:xfrm>
            <a:off x="3880236" y="3430668"/>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Delays in diagnosis harm health outcomes.</a:t>
            </a:r>
          </a:p>
        </p:txBody>
      </p:sp>
      <p:grpSp>
        <p:nvGrpSpPr>
          <p:cNvPr id="36" name="Group 36"/>
          <p:cNvGrpSpPr/>
          <p:nvPr/>
        </p:nvGrpSpPr>
        <p:grpSpPr>
          <a:xfrm>
            <a:off x="13224119" y="2474854"/>
            <a:ext cx="404493" cy="404493"/>
            <a:chOff x="0" y="0"/>
            <a:chExt cx="539324" cy="539324"/>
          </a:xfrm>
        </p:grpSpPr>
        <p:grpSp>
          <p:nvGrpSpPr>
            <p:cNvPr id="37" name="Group 37"/>
            <p:cNvGrpSpPr/>
            <p:nvPr/>
          </p:nvGrpSpPr>
          <p:grpSpPr>
            <a:xfrm>
              <a:off x="0" y="0"/>
              <a:ext cx="539324" cy="539324"/>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39" name="TextBox 39"/>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5</a:t>
              </a:r>
            </a:p>
          </p:txBody>
        </p:sp>
      </p:grpSp>
      <p:grpSp>
        <p:nvGrpSpPr>
          <p:cNvPr id="40" name="Group 40"/>
          <p:cNvGrpSpPr/>
          <p:nvPr/>
        </p:nvGrpSpPr>
        <p:grpSpPr>
          <a:xfrm>
            <a:off x="13114109" y="4835132"/>
            <a:ext cx="404493" cy="403953"/>
            <a:chOff x="0" y="0"/>
            <a:chExt cx="539324" cy="538604"/>
          </a:xfrm>
        </p:grpSpPr>
        <p:grpSp>
          <p:nvGrpSpPr>
            <p:cNvPr id="41" name="Group 41"/>
            <p:cNvGrpSpPr/>
            <p:nvPr/>
          </p:nvGrpSpPr>
          <p:grpSpPr>
            <a:xfrm>
              <a:off x="0" y="0"/>
              <a:ext cx="539324" cy="538604"/>
              <a:chOff x="0" y="0"/>
              <a:chExt cx="6350000" cy="6341519"/>
            </a:xfrm>
          </p:grpSpPr>
          <p:sp>
            <p:nvSpPr>
              <p:cNvPr id="42" name="Freeform 42"/>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43" name="TextBox 43"/>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10</a:t>
              </a:r>
            </a:p>
          </p:txBody>
        </p:sp>
      </p:grpSp>
      <p:sp>
        <p:nvSpPr>
          <p:cNvPr id="44" name="TextBox 44"/>
          <p:cNvSpPr txBox="1"/>
          <p:nvPr/>
        </p:nvSpPr>
        <p:spPr>
          <a:xfrm>
            <a:off x="1028700" y="857250"/>
            <a:ext cx="9860946" cy="1076325"/>
          </a:xfrm>
          <a:prstGeom prst="rect">
            <a:avLst/>
          </a:prstGeom>
        </p:spPr>
        <p:txBody>
          <a:bodyPr lIns="0" tIns="0" rIns="0" bIns="0" rtlCol="0" anchor="t">
            <a:spAutoFit/>
          </a:bodyPr>
          <a:lstStyle/>
          <a:p>
            <a:pPr marL="0" lvl="0" indent="0" algn="l">
              <a:lnSpc>
                <a:spcPts val="7199"/>
              </a:lnSpc>
            </a:pPr>
            <a:r>
              <a:rPr lang="en-US" sz="5999" b="1">
                <a:solidFill>
                  <a:srgbClr val="004AAD"/>
                </a:solidFill>
                <a:latin typeface="Agrandir Medium"/>
                <a:ea typeface="Agrandir Medium"/>
                <a:cs typeface="Agrandir Medium"/>
                <a:sym typeface="Agrandir Medium"/>
              </a:rPr>
              <a:t>Agenda</a:t>
            </a:r>
          </a:p>
        </p:txBody>
      </p:sp>
      <p:sp>
        <p:nvSpPr>
          <p:cNvPr id="45" name="TextBox 45"/>
          <p:cNvSpPr txBox="1"/>
          <p:nvPr/>
        </p:nvSpPr>
        <p:spPr>
          <a:xfrm>
            <a:off x="13224119" y="2949560"/>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Implementation </a:t>
            </a:r>
          </a:p>
        </p:txBody>
      </p:sp>
      <p:sp>
        <p:nvSpPr>
          <p:cNvPr id="46" name="TextBox 46"/>
          <p:cNvSpPr txBox="1"/>
          <p:nvPr/>
        </p:nvSpPr>
        <p:spPr>
          <a:xfrm>
            <a:off x="13224119" y="3418465"/>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Built using agile methods for flexibility and efficiency.</a:t>
            </a:r>
          </a:p>
        </p:txBody>
      </p:sp>
      <p:sp>
        <p:nvSpPr>
          <p:cNvPr id="47" name="TextBox 47"/>
          <p:cNvSpPr txBox="1"/>
          <p:nvPr/>
        </p:nvSpPr>
        <p:spPr>
          <a:xfrm>
            <a:off x="3968013" y="5325900"/>
            <a:ext cx="3150059"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Technologies &amp;Tools</a:t>
            </a:r>
          </a:p>
        </p:txBody>
      </p:sp>
      <p:sp>
        <p:nvSpPr>
          <p:cNvPr id="48" name="TextBox 48"/>
          <p:cNvSpPr txBox="1"/>
          <p:nvPr/>
        </p:nvSpPr>
        <p:spPr>
          <a:xfrm>
            <a:off x="1012024" y="5325900"/>
            <a:ext cx="3150059"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Result</a:t>
            </a:r>
          </a:p>
        </p:txBody>
      </p:sp>
      <p:sp>
        <p:nvSpPr>
          <p:cNvPr id="49" name="TextBox 49"/>
          <p:cNvSpPr txBox="1"/>
          <p:nvPr/>
        </p:nvSpPr>
        <p:spPr>
          <a:xfrm>
            <a:off x="3968013" y="5699556"/>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AI and modern tools ensure precision and speed.</a:t>
            </a:r>
          </a:p>
        </p:txBody>
      </p:sp>
      <p:sp>
        <p:nvSpPr>
          <p:cNvPr id="50" name="TextBox 50"/>
          <p:cNvSpPr txBox="1"/>
          <p:nvPr/>
        </p:nvSpPr>
        <p:spPr>
          <a:xfrm>
            <a:off x="1012024" y="5699556"/>
            <a:ext cx="2532985" cy="67049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AI diagnoses, personalized insights, and community support for better healthcare.</a:t>
            </a:r>
          </a:p>
        </p:txBody>
      </p:sp>
      <p:sp>
        <p:nvSpPr>
          <p:cNvPr id="51" name="TextBox 51"/>
          <p:cNvSpPr txBox="1"/>
          <p:nvPr/>
        </p:nvSpPr>
        <p:spPr>
          <a:xfrm>
            <a:off x="1012024" y="3044810"/>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Introduction</a:t>
            </a:r>
          </a:p>
        </p:txBody>
      </p:sp>
      <p:sp>
        <p:nvSpPr>
          <p:cNvPr id="52" name="TextBox 52"/>
          <p:cNvSpPr txBox="1"/>
          <p:nvPr/>
        </p:nvSpPr>
        <p:spPr>
          <a:xfrm>
            <a:off x="13114109" y="5325900"/>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Future Work</a:t>
            </a:r>
          </a:p>
        </p:txBody>
      </p:sp>
      <p:sp>
        <p:nvSpPr>
          <p:cNvPr id="53" name="TextBox 53"/>
          <p:cNvSpPr txBox="1"/>
          <p:nvPr/>
        </p:nvSpPr>
        <p:spPr>
          <a:xfrm>
            <a:off x="3894209" y="7330758"/>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Thank You</a:t>
            </a:r>
          </a:p>
        </p:txBody>
      </p:sp>
      <p:sp>
        <p:nvSpPr>
          <p:cNvPr id="54" name="TextBox 54"/>
          <p:cNvSpPr txBox="1"/>
          <p:nvPr/>
        </p:nvSpPr>
        <p:spPr>
          <a:xfrm>
            <a:off x="1030220" y="3421747"/>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Using technology to transform healthcare efficiency.</a:t>
            </a:r>
          </a:p>
        </p:txBody>
      </p:sp>
      <p:sp>
        <p:nvSpPr>
          <p:cNvPr id="55" name="TextBox 55"/>
          <p:cNvSpPr txBox="1"/>
          <p:nvPr/>
        </p:nvSpPr>
        <p:spPr>
          <a:xfrm>
            <a:off x="1030220" y="7752038"/>
            <a:ext cx="2532985" cy="872606"/>
          </a:xfrm>
          <a:prstGeom prst="rect">
            <a:avLst/>
          </a:prstGeom>
        </p:spPr>
        <p:txBody>
          <a:bodyPr lIns="0" tIns="0" rIns="0" bIns="0" rtlCol="0" anchor="t">
            <a:spAutoFit/>
          </a:bodyPr>
          <a:lstStyle/>
          <a:p>
            <a:pPr algn="l">
              <a:lnSpc>
                <a:spcPts val="1778"/>
              </a:lnSpc>
            </a:pPr>
            <a:r>
              <a:rPr lang="en-US" sz="1270">
                <a:solidFill>
                  <a:srgbClr val="004AAD"/>
                </a:solidFill>
                <a:latin typeface="Lato"/>
                <a:ea typeface="Lato"/>
                <a:cs typeface="Lato"/>
                <a:sym typeface="Lato"/>
              </a:rPr>
              <a:t>Research papers on AI in healthcare, Trusted medical sources for disease insights.</a:t>
            </a:r>
          </a:p>
          <a:p>
            <a:pPr algn="l">
              <a:lnSpc>
                <a:spcPts val="1778"/>
              </a:lnSpc>
            </a:pPr>
            <a:endParaRPr lang="en-US" sz="1270">
              <a:solidFill>
                <a:srgbClr val="004AAD"/>
              </a:solidFill>
              <a:latin typeface="Lato"/>
              <a:ea typeface="Lato"/>
              <a:cs typeface="Lato"/>
              <a:sym typeface="Lato"/>
            </a:endParaRPr>
          </a:p>
        </p:txBody>
      </p:sp>
      <p:sp>
        <p:nvSpPr>
          <p:cNvPr id="56" name="TextBox 56"/>
          <p:cNvSpPr txBox="1"/>
          <p:nvPr/>
        </p:nvSpPr>
        <p:spPr>
          <a:xfrm>
            <a:off x="3894209" y="7756864"/>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Gratitude for support and attention.</a:t>
            </a:r>
          </a:p>
        </p:txBody>
      </p:sp>
      <p:sp>
        <p:nvSpPr>
          <p:cNvPr id="57" name="TextBox 57"/>
          <p:cNvSpPr txBox="1"/>
          <p:nvPr/>
        </p:nvSpPr>
        <p:spPr>
          <a:xfrm>
            <a:off x="7118072" y="3044810"/>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Problem Solution</a:t>
            </a:r>
          </a:p>
        </p:txBody>
      </p:sp>
      <p:sp>
        <p:nvSpPr>
          <p:cNvPr id="58" name="TextBox 58"/>
          <p:cNvSpPr txBox="1"/>
          <p:nvPr/>
        </p:nvSpPr>
        <p:spPr>
          <a:xfrm>
            <a:off x="9823685" y="5326089"/>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Time Plan</a:t>
            </a:r>
          </a:p>
        </p:txBody>
      </p:sp>
      <p:sp>
        <p:nvSpPr>
          <p:cNvPr id="59" name="TextBox 59"/>
          <p:cNvSpPr txBox="1"/>
          <p:nvPr/>
        </p:nvSpPr>
        <p:spPr>
          <a:xfrm>
            <a:off x="7118072" y="3418465"/>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AI offers quick preliminary diagnosis for users.</a:t>
            </a:r>
          </a:p>
        </p:txBody>
      </p:sp>
      <p:sp>
        <p:nvSpPr>
          <p:cNvPr id="60" name="TextBox 60"/>
          <p:cNvSpPr txBox="1"/>
          <p:nvPr/>
        </p:nvSpPr>
        <p:spPr>
          <a:xfrm>
            <a:off x="9823685" y="5699744"/>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Structured timeline for accurate and timely delivery.</a:t>
            </a:r>
          </a:p>
        </p:txBody>
      </p:sp>
      <p:grpSp>
        <p:nvGrpSpPr>
          <p:cNvPr id="61" name="Group 61"/>
          <p:cNvGrpSpPr/>
          <p:nvPr/>
        </p:nvGrpSpPr>
        <p:grpSpPr>
          <a:xfrm>
            <a:off x="1028700" y="6816957"/>
            <a:ext cx="404493" cy="403953"/>
            <a:chOff x="0" y="0"/>
            <a:chExt cx="539324" cy="538604"/>
          </a:xfrm>
        </p:grpSpPr>
        <p:grpSp>
          <p:nvGrpSpPr>
            <p:cNvPr id="62" name="Group 62"/>
            <p:cNvGrpSpPr/>
            <p:nvPr/>
          </p:nvGrpSpPr>
          <p:grpSpPr>
            <a:xfrm>
              <a:off x="0" y="0"/>
              <a:ext cx="539324" cy="538604"/>
              <a:chOff x="0" y="0"/>
              <a:chExt cx="6350000" cy="6341519"/>
            </a:xfrm>
          </p:grpSpPr>
          <p:sp>
            <p:nvSpPr>
              <p:cNvPr id="63" name="Freeform 63"/>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64" name="TextBox 64"/>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11</a:t>
              </a:r>
            </a:p>
          </p:txBody>
        </p:sp>
      </p:grpSp>
      <p:sp>
        <p:nvSpPr>
          <p:cNvPr id="65" name="TextBox 65"/>
          <p:cNvSpPr txBox="1"/>
          <p:nvPr/>
        </p:nvSpPr>
        <p:spPr>
          <a:xfrm>
            <a:off x="7118072" y="5244487"/>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Conclusion</a:t>
            </a:r>
          </a:p>
        </p:txBody>
      </p:sp>
      <p:sp>
        <p:nvSpPr>
          <p:cNvPr id="66" name="TextBox 66"/>
          <p:cNvSpPr txBox="1"/>
          <p:nvPr/>
        </p:nvSpPr>
        <p:spPr>
          <a:xfrm>
            <a:off x="7118072" y="5699744"/>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Revolutionizing healthcare with AI-driven solutions.</a:t>
            </a:r>
          </a:p>
        </p:txBody>
      </p:sp>
      <p:grpSp>
        <p:nvGrpSpPr>
          <p:cNvPr id="67" name="Group 67"/>
          <p:cNvGrpSpPr/>
          <p:nvPr/>
        </p:nvGrpSpPr>
        <p:grpSpPr>
          <a:xfrm>
            <a:off x="1012024" y="4835132"/>
            <a:ext cx="404493" cy="403953"/>
            <a:chOff x="0" y="0"/>
            <a:chExt cx="539324" cy="538604"/>
          </a:xfrm>
        </p:grpSpPr>
        <p:grpSp>
          <p:nvGrpSpPr>
            <p:cNvPr id="68" name="Group 68"/>
            <p:cNvGrpSpPr/>
            <p:nvPr/>
          </p:nvGrpSpPr>
          <p:grpSpPr>
            <a:xfrm>
              <a:off x="0" y="0"/>
              <a:ext cx="539324" cy="538604"/>
              <a:chOff x="0" y="0"/>
              <a:chExt cx="6350000" cy="6341519"/>
            </a:xfrm>
          </p:grpSpPr>
          <p:sp>
            <p:nvSpPr>
              <p:cNvPr id="69" name="Freeform 69"/>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70" name="TextBox 70"/>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6</a:t>
              </a:r>
            </a:p>
          </p:txBody>
        </p:sp>
      </p:grpSp>
      <p:sp>
        <p:nvSpPr>
          <p:cNvPr id="71" name="TextBox 71"/>
          <p:cNvSpPr txBox="1"/>
          <p:nvPr/>
        </p:nvSpPr>
        <p:spPr>
          <a:xfrm>
            <a:off x="9985466" y="3048091"/>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Related Work</a:t>
            </a:r>
          </a:p>
        </p:txBody>
      </p:sp>
      <p:sp>
        <p:nvSpPr>
          <p:cNvPr id="72" name="TextBox 72"/>
          <p:cNvSpPr txBox="1"/>
          <p:nvPr/>
        </p:nvSpPr>
        <p:spPr>
          <a:xfrm>
            <a:off x="9985466" y="3430668"/>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Learning from similar systems for better design.</a:t>
            </a:r>
          </a:p>
        </p:txBody>
      </p:sp>
      <p:sp>
        <p:nvSpPr>
          <p:cNvPr id="73" name="Freeform 73"/>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74" name="TextBox 74"/>
          <p:cNvSpPr txBox="1"/>
          <p:nvPr/>
        </p:nvSpPr>
        <p:spPr>
          <a:xfrm>
            <a:off x="17377827" y="9420704"/>
            <a:ext cx="141565"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a:t>
            </a:r>
          </a:p>
        </p:txBody>
      </p:sp>
      <p:sp>
        <p:nvSpPr>
          <p:cNvPr id="75" name="TextBox 75"/>
          <p:cNvSpPr txBox="1"/>
          <p:nvPr/>
        </p:nvSpPr>
        <p:spPr>
          <a:xfrm>
            <a:off x="1012024" y="7330758"/>
            <a:ext cx="2532985" cy="402230"/>
          </a:xfrm>
          <a:prstGeom prst="rect">
            <a:avLst/>
          </a:prstGeom>
        </p:spPr>
        <p:txBody>
          <a:bodyPr lIns="0" tIns="0" rIns="0" bIns="0" rtlCol="0" anchor="t">
            <a:spAutoFit/>
          </a:bodyPr>
          <a:lstStyle/>
          <a:p>
            <a:pPr marL="0" lvl="0" indent="0" algn="l">
              <a:lnSpc>
                <a:spcPts val="2700"/>
              </a:lnSpc>
              <a:spcBef>
                <a:spcPct val="0"/>
              </a:spcBef>
            </a:pPr>
            <a:r>
              <a:rPr lang="en-US" sz="2177" b="1">
                <a:solidFill>
                  <a:srgbClr val="004AAD"/>
                </a:solidFill>
                <a:latin typeface="Agrandir Medium"/>
                <a:ea typeface="Agrandir Medium"/>
                <a:cs typeface="Agrandir Medium"/>
                <a:sym typeface="Agrandir Medium"/>
              </a:rPr>
              <a:t>Refrences</a:t>
            </a:r>
          </a:p>
        </p:txBody>
      </p:sp>
      <p:sp>
        <p:nvSpPr>
          <p:cNvPr id="76" name="TextBox 76"/>
          <p:cNvSpPr txBox="1"/>
          <p:nvPr/>
        </p:nvSpPr>
        <p:spPr>
          <a:xfrm>
            <a:off x="13114109" y="5699744"/>
            <a:ext cx="2532985" cy="445764"/>
          </a:xfrm>
          <a:prstGeom prst="rect">
            <a:avLst/>
          </a:prstGeom>
        </p:spPr>
        <p:txBody>
          <a:bodyPr lIns="0" tIns="0" rIns="0" bIns="0" rtlCol="0" anchor="t">
            <a:spAutoFit/>
          </a:bodyPr>
          <a:lstStyle/>
          <a:p>
            <a:pPr marL="0" lvl="0" indent="0" algn="l">
              <a:lnSpc>
                <a:spcPts val="1778"/>
              </a:lnSpc>
              <a:spcBef>
                <a:spcPct val="0"/>
              </a:spcBef>
            </a:pPr>
            <a:r>
              <a:rPr lang="en-US" sz="1270">
                <a:solidFill>
                  <a:srgbClr val="004AAD"/>
                </a:solidFill>
                <a:latin typeface="Lato"/>
                <a:ea typeface="Lato"/>
                <a:cs typeface="Lato"/>
                <a:sym typeface="Lato"/>
              </a:rPr>
              <a:t>add new features for the application</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a:off x="1702867" y="960736"/>
            <a:ext cx="5910362" cy="2026671"/>
          </a:xfrm>
          <a:custGeom>
            <a:avLst/>
            <a:gdLst/>
            <a:ahLst/>
            <a:cxnLst/>
            <a:rect l="l" t="t" r="r" b="b"/>
            <a:pathLst>
              <a:path w="5910362" h="2026671">
                <a:moveTo>
                  <a:pt x="0" y="0"/>
                </a:moveTo>
                <a:lnTo>
                  <a:pt x="5910362" y="0"/>
                </a:lnTo>
                <a:lnTo>
                  <a:pt x="5910362" y="2026671"/>
                </a:lnTo>
                <a:lnTo>
                  <a:pt x="0" y="2026671"/>
                </a:lnTo>
                <a:lnTo>
                  <a:pt x="0" y="0"/>
                </a:lnTo>
                <a:close/>
              </a:path>
            </a:pathLst>
          </a:custGeom>
          <a:blipFill>
            <a:blip r:embed="rId3"/>
            <a:stretch>
              <a:fillRect r="-3792"/>
            </a:stretch>
          </a:blipFill>
        </p:spPr>
        <p:txBody>
          <a:bodyPr/>
          <a:lstStyle/>
          <a:p>
            <a:endParaRPr lang="en-US"/>
          </a:p>
        </p:txBody>
      </p:sp>
      <p:sp>
        <p:nvSpPr>
          <p:cNvPr id="4" name="Freeform 4"/>
          <p:cNvSpPr/>
          <p:nvPr/>
        </p:nvSpPr>
        <p:spPr>
          <a:xfrm>
            <a:off x="1702865" y="3305873"/>
            <a:ext cx="5910363" cy="1624812"/>
          </a:xfrm>
          <a:custGeom>
            <a:avLst/>
            <a:gdLst/>
            <a:ahLst/>
            <a:cxnLst/>
            <a:rect l="l" t="t" r="r" b="b"/>
            <a:pathLst>
              <a:path w="6713350" h="1655597">
                <a:moveTo>
                  <a:pt x="0" y="0"/>
                </a:moveTo>
                <a:lnTo>
                  <a:pt x="6713350" y="0"/>
                </a:lnTo>
                <a:lnTo>
                  <a:pt x="6713350" y="1655598"/>
                </a:lnTo>
                <a:lnTo>
                  <a:pt x="0" y="1655598"/>
                </a:lnTo>
                <a:lnTo>
                  <a:pt x="0" y="0"/>
                </a:lnTo>
                <a:close/>
              </a:path>
            </a:pathLst>
          </a:custGeom>
          <a:blipFill>
            <a:blip r:embed="rId4"/>
            <a:stretch>
              <a:fillRect r="-38936"/>
            </a:stretch>
          </a:blipFill>
        </p:spPr>
        <p:txBody>
          <a:bodyPr/>
          <a:lstStyle/>
          <a:p>
            <a:endParaRPr lang="en-US"/>
          </a:p>
        </p:txBody>
      </p:sp>
      <p:sp>
        <p:nvSpPr>
          <p:cNvPr id="5" name="Freeform 5"/>
          <p:cNvSpPr/>
          <p:nvPr/>
        </p:nvSpPr>
        <p:spPr>
          <a:xfrm>
            <a:off x="9394186" y="3619501"/>
            <a:ext cx="7105156" cy="2344514"/>
          </a:xfrm>
          <a:custGeom>
            <a:avLst/>
            <a:gdLst/>
            <a:ahLst/>
            <a:cxnLst/>
            <a:rect l="l" t="t" r="r" b="b"/>
            <a:pathLst>
              <a:path w="7592689" h="2066657">
                <a:moveTo>
                  <a:pt x="0" y="0"/>
                </a:moveTo>
                <a:lnTo>
                  <a:pt x="7592689" y="0"/>
                </a:lnTo>
                <a:lnTo>
                  <a:pt x="7592689" y="2066657"/>
                </a:lnTo>
                <a:lnTo>
                  <a:pt x="0" y="2066657"/>
                </a:lnTo>
                <a:lnTo>
                  <a:pt x="0" y="0"/>
                </a:lnTo>
                <a:close/>
              </a:path>
            </a:pathLst>
          </a:custGeom>
          <a:blipFill>
            <a:blip r:embed="rId5"/>
            <a:stretch>
              <a:fillRect l="-2495" r="-9186" b="-5141"/>
            </a:stretch>
          </a:blipFill>
        </p:spPr>
        <p:txBody>
          <a:bodyPr/>
          <a:lstStyle/>
          <a:p>
            <a:endParaRPr lang="en-US"/>
          </a:p>
        </p:txBody>
      </p:sp>
      <p:sp>
        <p:nvSpPr>
          <p:cNvPr id="6" name="Freeform 6"/>
          <p:cNvSpPr/>
          <p:nvPr/>
        </p:nvSpPr>
        <p:spPr>
          <a:xfrm>
            <a:off x="1702865" y="5249151"/>
            <a:ext cx="5910363" cy="1764463"/>
          </a:xfrm>
          <a:custGeom>
            <a:avLst/>
            <a:gdLst/>
            <a:ahLst/>
            <a:cxnLst/>
            <a:rect l="l" t="t" r="r" b="b"/>
            <a:pathLst>
              <a:path w="6584529" h="1795247">
                <a:moveTo>
                  <a:pt x="0" y="0"/>
                </a:moveTo>
                <a:lnTo>
                  <a:pt x="6584529" y="0"/>
                </a:lnTo>
                <a:lnTo>
                  <a:pt x="6584529" y="1795248"/>
                </a:lnTo>
                <a:lnTo>
                  <a:pt x="0" y="1795248"/>
                </a:lnTo>
                <a:lnTo>
                  <a:pt x="0" y="0"/>
                </a:lnTo>
                <a:close/>
              </a:path>
            </a:pathLst>
          </a:custGeom>
          <a:blipFill>
            <a:blip r:embed="rId6"/>
            <a:stretch>
              <a:fillRect l="-6782" r="-5649"/>
            </a:stretch>
          </a:blipFill>
        </p:spPr>
        <p:txBody>
          <a:bodyPr/>
          <a:lstStyle/>
          <a:p>
            <a:endParaRPr lang="en-US"/>
          </a:p>
        </p:txBody>
      </p:sp>
      <p:sp>
        <p:nvSpPr>
          <p:cNvPr id="7" name="Freeform 7"/>
          <p:cNvSpPr/>
          <p:nvPr/>
        </p:nvSpPr>
        <p:spPr>
          <a:xfrm>
            <a:off x="1702865" y="7332080"/>
            <a:ext cx="5910363" cy="2136249"/>
          </a:xfrm>
          <a:custGeom>
            <a:avLst/>
            <a:gdLst/>
            <a:ahLst/>
            <a:cxnLst/>
            <a:rect l="l" t="t" r="r" b="b"/>
            <a:pathLst>
              <a:path w="8365156" h="2136249">
                <a:moveTo>
                  <a:pt x="0" y="0"/>
                </a:moveTo>
                <a:lnTo>
                  <a:pt x="8365157" y="0"/>
                </a:lnTo>
                <a:lnTo>
                  <a:pt x="8365157" y="2136249"/>
                </a:lnTo>
                <a:lnTo>
                  <a:pt x="0" y="2136249"/>
                </a:lnTo>
                <a:lnTo>
                  <a:pt x="0" y="0"/>
                </a:lnTo>
                <a:close/>
              </a:path>
            </a:pathLst>
          </a:custGeom>
          <a:blipFill>
            <a:blip r:embed="rId7"/>
            <a:stretch>
              <a:fillRect r="-46978"/>
            </a:stretch>
          </a:blipFill>
        </p:spPr>
        <p:txBody>
          <a:bodyPr/>
          <a:lstStyle/>
          <a:p>
            <a:endParaRPr lang="en-US"/>
          </a:p>
        </p:txBody>
      </p:sp>
      <p:sp>
        <p:nvSpPr>
          <p:cNvPr id="8" name="Freeform 8"/>
          <p:cNvSpPr/>
          <p:nvPr/>
        </p:nvSpPr>
        <p:spPr>
          <a:xfrm>
            <a:off x="9375137" y="6294789"/>
            <a:ext cx="7209998" cy="2582512"/>
          </a:xfrm>
          <a:custGeom>
            <a:avLst/>
            <a:gdLst/>
            <a:ahLst/>
            <a:cxnLst/>
            <a:rect l="l" t="t" r="r" b="b"/>
            <a:pathLst>
              <a:path w="8452604" h="2095571">
                <a:moveTo>
                  <a:pt x="0" y="0"/>
                </a:moveTo>
                <a:lnTo>
                  <a:pt x="8452605" y="0"/>
                </a:lnTo>
                <a:lnTo>
                  <a:pt x="8452605" y="2095571"/>
                </a:lnTo>
                <a:lnTo>
                  <a:pt x="0" y="2095571"/>
                </a:lnTo>
                <a:lnTo>
                  <a:pt x="0" y="0"/>
                </a:lnTo>
                <a:close/>
              </a:path>
            </a:pathLst>
          </a:custGeom>
          <a:blipFill>
            <a:blip r:embed="rId8"/>
            <a:stretch>
              <a:fillRect r="-51401"/>
            </a:stretch>
          </a:blipFill>
        </p:spPr>
        <p:txBody>
          <a:bodyPr/>
          <a:lstStyle/>
          <a:p>
            <a:endParaRPr lang="en-US"/>
          </a:p>
        </p:txBody>
      </p:sp>
      <p:sp>
        <p:nvSpPr>
          <p:cNvPr id="9" name="Freeform 9"/>
          <p:cNvSpPr/>
          <p:nvPr/>
        </p:nvSpPr>
        <p:spPr>
          <a:xfrm>
            <a:off x="9394186" y="1181099"/>
            <a:ext cx="7105156" cy="2124773"/>
          </a:xfrm>
          <a:custGeom>
            <a:avLst/>
            <a:gdLst/>
            <a:ahLst/>
            <a:cxnLst/>
            <a:rect l="l" t="t" r="r" b="b"/>
            <a:pathLst>
              <a:path w="8529657" h="2314848">
                <a:moveTo>
                  <a:pt x="0" y="0"/>
                </a:moveTo>
                <a:lnTo>
                  <a:pt x="8529657" y="0"/>
                </a:lnTo>
                <a:lnTo>
                  <a:pt x="8529657" y="2314847"/>
                </a:lnTo>
                <a:lnTo>
                  <a:pt x="0" y="2314847"/>
                </a:lnTo>
                <a:lnTo>
                  <a:pt x="0" y="0"/>
                </a:lnTo>
                <a:close/>
              </a:path>
            </a:pathLst>
          </a:custGeom>
          <a:blipFill>
            <a:blip r:embed="rId9"/>
            <a:stretch>
              <a:fillRect r="-14268"/>
            </a:stretch>
          </a:blipFill>
        </p:spPr>
        <p:txBody>
          <a:bodyPr/>
          <a:lstStyle/>
          <a:p>
            <a:endParaRPr lang="en-US"/>
          </a:p>
        </p:txBody>
      </p:sp>
      <p:sp>
        <p:nvSpPr>
          <p:cNvPr id="10" name="TextBox 10"/>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199879" y="-29785"/>
            <a:ext cx="13772187" cy="887095"/>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 cycle example :</a:t>
            </a:r>
          </a:p>
        </p:txBody>
      </p:sp>
      <p:sp>
        <p:nvSpPr>
          <p:cNvPr id="12" name="TextBox 12"/>
          <p:cNvSpPr txBox="1"/>
          <p:nvPr/>
        </p:nvSpPr>
        <p:spPr>
          <a:xfrm>
            <a:off x="17295852" y="9420704"/>
            <a:ext cx="305514"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29</a:t>
            </a:r>
          </a:p>
        </p:txBody>
      </p:sp>
      <p:sp>
        <p:nvSpPr>
          <p:cNvPr id="16" name="TextBox 15">
            <a:extLst>
              <a:ext uri="{FF2B5EF4-FFF2-40B4-BE49-F238E27FC236}">
                <a16:creationId xmlns:a16="http://schemas.microsoft.com/office/drawing/2014/main" id="{15ED42BD-3033-9290-813B-4CCE08F2DD48}"/>
              </a:ext>
            </a:extLst>
          </p:cNvPr>
          <p:cNvSpPr txBox="1"/>
          <p:nvPr/>
        </p:nvSpPr>
        <p:spPr>
          <a:xfrm>
            <a:off x="9394186" y="9208075"/>
            <a:ext cx="6250255" cy="713016"/>
          </a:xfrm>
          <a:prstGeom prst="rect">
            <a:avLst/>
          </a:prstGeom>
          <a:noFill/>
        </p:spPr>
        <p:txBody>
          <a:bodyPr wrap="square">
            <a:spAutoFit/>
          </a:bodyPr>
          <a:lstStyle/>
          <a:p>
            <a:pPr algn="ctr">
              <a:lnSpc>
                <a:spcPts val="2546"/>
              </a:lnSpc>
            </a:pPr>
            <a:r>
              <a:rPr lang="en-US" sz="1800" dirty="0">
                <a:solidFill>
                  <a:srgbClr val="004AAD"/>
                </a:solidFill>
                <a:latin typeface="Canva Sans"/>
                <a:ea typeface="Canva Sans"/>
                <a:cs typeface="Canva Sans"/>
                <a:sym typeface="Canva Sans"/>
              </a:rPr>
              <a:t>Fig-7</a:t>
            </a:r>
          </a:p>
          <a:p>
            <a:pPr algn="ctr">
              <a:lnSpc>
                <a:spcPts val="2546"/>
              </a:lnSpc>
            </a:pPr>
            <a:r>
              <a:rPr lang="en-US" dirty="0">
                <a:solidFill>
                  <a:srgbClr val="004AAD"/>
                </a:solidFill>
                <a:latin typeface="Canva Sans"/>
                <a:ea typeface="Canva Sans"/>
                <a:cs typeface="Canva Sans"/>
                <a:sym typeface="Canva Sans"/>
              </a:rPr>
              <a:t>Recommendation Cycle</a:t>
            </a:r>
            <a:endParaRPr lang="en-US" sz="1800" dirty="0">
              <a:solidFill>
                <a:srgbClr val="004AAD"/>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82999" y="8517120"/>
            <a:ext cx="2167631"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TextBox 10"/>
          <p:cNvSpPr txBox="1"/>
          <p:nvPr/>
        </p:nvSpPr>
        <p:spPr>
          <a:xfrm>
            <a:off x="17002148" y="9384717"/>
            <a:ext cx="924461"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30</a:t>
            </a:r>
          </a:p>
        </p:txBody>
      </p:sp>
      <p:sp>
        <p:nvSpPr>
          <p:cNvPr id="11" name="TextBox 11"/>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1028700" y="933450"/>
            <a:ext cx="11495484" cy="887035"/>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a:t>
            </a:r>
          </a:p>
        </p:txBody>
      </p:sp>
      <p:sp>
        <p:nvSpPr>
          <p:cNvPr id="13" name="TextBox 13"/>
          <p:cNvSpPr txBox="1"/>
          <p:nvPr/>
        </p:nvSpPr>
        <p:spPr>
          <a:xfrm>
            <a:off x="1028700" y="2887038"/>
            <a:ext cx="9724867" cy="3443297"/>
          </a:xfrm>
          <a:prstGeom prst="rect">
            <a:avLst/>
          </a:prstGeom>
        </p:spPr>
        <p:txBody>
          <a:bodyPr lIns="0" tIns="0" rIns="0" bIns="0" rtlCol="0" anchor="t">
            <a:spAutoFit/>
          </a:bodyPr>
          <a:lstStyle/>
          <a:p>
            <a:pPr algn="l">
              <a:lnSpc>
                <a:spcPts val="4610"/>
              </a:lnSpc>
            </a:pPr>
            <a:r>
              <a:rPr lang="en-US" sz="3293" b="1">
                <a:solidFill>
                  <a:srgbClr val="004AAD"/>
                </a:solidFill>
                <a:latin typeface="Canva Sans Bold"/>
                <a:ea typeface="Canva Sans Bold"/>
                <a:cs typeface="Canva Sans Bold"/>
                <a:sym typeface="Canva Sans Bold"/>
              </a:rPr>
              <a:t>Additional Features</a:t>
            </a:r>
          </a:p>
          <a:p>
            <a:pPr marL="710959" lvl="1" indent="-355480" algn="l">
              <a:lnSpc>
                <a:spcPts val="4610"/>
              </a:lnSpc>
              <a:buFont typeface="Arial"/>
              <a:buChar char="•"/>
            </a:pPr>
            <a:r>
              <a:rPr lang="en-US" sz="3293" b="1">
                <a:solidFill>
                  <a:srgbClr val="000000"/>
                </a:solidFill>
                <a:latin typeface="Canva Sans Bold"/>
                <a:ea typeface="Canva Sans Bold"/>
                <a:cs typeface="Canva Sans Bold"/>
                <a:sym typeface="Canva Sans Bold"/>
              </a:rPr>
              <a:t>Medical News Recommendation based on interest profile.</a:t>
            </a:r>
          </a:p>
          <a:p>
            <a:pPr marL="710959" lvl="1" indent="-355480" algn="l">
              <a:lnSpc>
                <a:spcPts val="4610"/>
              </a:lnSpc>
              <a:buFont typeface="Arial"/>
              <a:buChar char="•"/>
            </a:pPr>
            <a:r>
              <a:rPr lang="en-US" sz="3293" b="1">
                <a:solidFill>
                  <a:srgbClr val="000000"/>
                </a:solidFill>
                <a:latin typeface="Canva Sans Bold"/>
                <a:ea typeface="Canva Sans Bold"/>
                <a:cs typeface="Canva Sans Bold"/>
                <a:sym typeface="Canva Sans Bold"/>
              </a:rPr>
              <a:t>Dynamic Reordering of Category Icons in the app according to user engagement</a:t>
            </a:r>
            <a:r>
              <a:rPr lang="en-US" sz="3293" b="1">
                <a:solidFill>
                  <a:srgbClr val="004AAD"/>
                </a:solidFill>
                <a:latin typeface="Canva Sans Bold"/>
                <a:ea typeface="Canva Sans Bold"/>
                <a:cs typeface="Canva Sans Bold"/>
                <a:sym typeface="Canva Sans Bold"/>
              </a:rPr>
              <a:t>.</a:t>
            </a:r>
          </a:p>
          <a:p>
            <a:pPr algn="l">
              <a:lnSpc>
                <a:spcPts val="4610"/>
              </a:lnSpc>
            </a:pPr>
            <a:endParaRPr lang="en-US" sz="3293" b="1">
              <a:solidFill>
                <a:srgbClr val="004AAD"/>
              </a:solidFill>
              <a:latin typeface="Canva Sans Bold"/>
              <a:ea typeface="Canva Sans Bold"/>
              <a:cs typeface="Canva Sans Bold"/>
              <a:sym typeface="Canva Sans Bold"/>
            </a:endParaRPr>
          </a:p>
        </p:txBody>
      </p:sp>
      <p:sp>
        <p:nvSpPr>
          <p:cNvPr id="14" name="TextBox 14"/>
          <p:cNvSpPr txBox="1"/>
          <p:nvPr/>
        </p:nvSpPr>
        <p:spPr>
          <a:xfrm>
            <a:off x="1028700" y="6241748"/>
            <a:ext cx="13614665" cy="3016552"/>
          </a:xfrm>
          <a:prstGeom prst="rect">
            <a:avLst/>
          </a:prstGeom>
        </p:spPr>
        <p:txBody>
          <a:bodyPr lIns="0" tIns="0" rIns="0" bIns="0" rtlCol="0" anchor="t">
            <a:spAutoFit/>
          </a:bodyPr>
          <a:lstStyle/>
          <a:p>
            <a:pPr algn="l">
              <a:lnSpc>
                <a:spcPts val="4772"/>
              </a:lnSpc>
              <a:spcBef>
                <a:spcPct val="0"/>
              </a:spcBef>
            </a:pPr>
            <a:r>
              <a:rPr lang="en-US" sz="3408" b="1">
                <a:solidFill>
                  <a:srgbClr val="004AAD"/>
                </a:solidFill>
                <a:latin typeface="Inter Bold"/>
                <a:ea typeface="Inter Bold"/>
                <a:cs typeface="Inter Bold"/>
                <a:sym typeface="Inter Bold"/>
              </a:rPr>
              <a:t>Benefits</a:t>
            </a:r>
          </a:p>
          <a:p>
            <a:pPr marL="735971" lvl="1" indent="-367985" algn="l">
              <a:lnSpc>
                <a:spcPts val="4772"/>
              </a:lnSpc>
              <a:spcBef>
                <a:spcPct val="0"/>
              </a:spcBef>
              <a:buFont typeface="Arial"/>
              <a:buChar char="•"/>
            </a:pPr>
            <a:r>
              <a:rPr lang="en-US" sz="3408" b="1">
                <a:solidFill>
                  <a:srgbClr val="000000"/>
                </a:solidFill>
                <a:latin typeface="Inter Bold"/>
                <a:ea typeface="Inter Bold"/>
                <a:cs typeface="Inter Bold"/>
                <a:sym typeface="Inter Bold"/>
              </a:rPr>
              <a:t>Personalized experience for every user.</a:t>
            </a:r>
          </a:p>
          <a:p>
            <a:pPr marL="735971" lvl="1" indent="-367985" algn="l">
              <a:lnSpc>
                <a:spcPts val="4772"/>
              </a:lnSpc>
              <a:spcBef>
                <a:spcPct val="0"/>
              </a:spcBef>
              <a:buFont typeface="Arial"/>
              <a:buChar char="•"/>
            </a:pPr>
            <a:r>
              <a:rPr lang="en-US" sz="3408" b="1">
                <a:solidFill>
                  <a:srgbClr val="000000"/>
                </a:solidFill>
                <a:latin typeface="Inter Bold"/>
                <a:ea typeface="Inter Bold"/>
                <a:cs typeface="Inter Bold"/>
                <a:sym typeface="Inter Bold"/>
              </a:rPr>
              <a:t>Higher engagement with more relevant content.</a:t>
            </a:r>
          </a:p>
          <a:p>
            <a:pPr marL="735971" lvl="1" indent="-367985" algn="l">
              <a:lnSpc>
                <a:spcPts val="4772"/>
              </a:lnSpc>
              <a:spcBef>
                <a:spcPct val="0"/>
              </a:spcBef>
              <a:buFont typeface="Arial"/>
              <a:buChar char="•"/>
            </a:pPr>
            <a:r>
              <a:rPr lang="en-US" sz="3408" b="1">
                <a:solidFill>
                  <a:srgbClr val="000000"/>
                </a:solidFill>
                <a:latin typeface="Inter Bold"/>
                <a:ea typeface="Inter Bold"/>
                <a:cs typeface="Inter Bold"/>
                <a:sym typeface="Inter Bold"/>
              </a:rPr>
              <a:t>Smart and adaptive content delivery based on user behavior.</a:t>
            </a:r>
          </a:p>
          <a:p>
            <a:pPr algn="l">
              <a:lnSpc>
                <a:spcPts val="4772"/>
              </a:lnSpc>
              <a:spcBef>
                <a:spcPct val="0"/>
              </a:spcBef>
            </a:pPr>
            <a:endParaRPr lang="en-US" sz="3408" b="1">
              <a:solidFill>
                <a:srgbClr val="000000"/>
              </a:solidFill>
              <a:latin typeface="Inter Bold"/>
              <a:ea typeface="Inter Bold"/>
              <a:cs typeface="Inter Bold"/>
              <a:sym typeface="Inter Bold"/>
            </a:endParaRPr>
          </a:p>
        </p:txBody>
      </p:sp>
      <p:sp>
        <p:nvSpPr>
          <p:cNvPr id="15" name="Freeform 15"/>
          <p:cNvSpPr/>
          <p:nvPr/>
        </p:nvSpPr>
        <p:spPr>
          <a:xfrm>
            <a:off x="11582644" y="632777"/>
            <a:ext cx="6480710" cy="3313394"/>
          </a:xfrm>
          <a:custGeom>
            <a:avLst/>
            <a:gdLst/>
            <a:ahLst/>
            <a:cxnLst/>
            <a:rect l="l" t="t" r="r" b="b"/>
            <a:pathLst>
              <a:path w="6480710" h="3313394">
                <a:moveTo>
                  <a:pt x="0" y="0"/>
                </a:moveTo>
                <a:lnTo>
                  <a:pt x="6480709" y="0"/>
                </a:lnTo>
                <a:lnTo>
                  <a:pt x="6480709" y="3313394"/>
                </a:lnTo>
                <a:lnTo>
                  <a:pt x="0" y="3313394"/>
                </a:lnTo>
                <a:lnTo>
                  <a:pt x="0" y="0"/>
                </a:lnTo>
                <a:close/>
              </a:path>
            </a:pathLst>
          </a:custGeom>
          <a:blipFill>
            <a:blip r:embed="rId3"/>
            <a:stretch>
              <a:fillRect t="-3401" b="-3401"/>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Freeform 10"/>
          <p:cNvSpPr/>
          <p:nvPr/>
        </p:nvSpPr>
        <p:spPr>
          <a:xfrm>
            <a:off x="11034649" y="1947666"/>
            <a:ext cx="6938120" cy="7117773"/>
          </a:xfrm>
          <a:custGeom>
            <a:avLst/>
            <a:gdLst/>
            <a:ahLst/>
            <a:cxnLst/>
            <a:rect l="l" t="t" r="r" b="b"/>
            <a:pathLst>
              <a:path w="6938120" h="7117773">
                <a:moveTo>
                  <a:pt x="0" y="0"/>
                </a:moveTo>
                <a:lnTo>
                  <a:pt x="6938120" y="0"/>
                </a:lnTo>
                <a:lnTo>
                  <a:pt x="6938120" y="7117773"/>
                </a:lnTo>
                <a:lnTo>
                  <a:pt x="0" y="7117773"/>
                </a:lnTo>
                <a:lnTo>
                  <a:pt x="0" y="0"/>
                </a:lnTo>
                <a:close/>
              </a:path>
            </a:pathLst>
          </a:custGeom>
          <a:blipFill>
            <a:blip r:embed="rId3"/>
            <a:stretch>
              <a:fillRect l="-7885" t="-858" r="-7885"/>
            </a:stretch>
          </a:blipFill>
        </p:spPr>
        <p:txBody>
          <a:bodyPr/>
          <a:lstStyle/>
          <a:p>
            <a:endParaRPr lang="en-US"/>
          </a:p>
        </p:txBody>
      </p:sp>
      <p:sp>
        <p:nvSpPr>
          <p:cNvPr id="11" name="TextBox 11"/>
          <p:cNvSpPr txBox="1"/>
          <p:nvPr/>
        </p:nvSpPr>
        <p:spPr>
          <a:xfrm>
            <a:off x="17297400" y="9420704"/>
            <a:ext cx="293191"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31</a:t>
            </a:r>
          </a:p>
        </p:txBody>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151105" y="75565"/>
            <a:ext cx="8477113" cy="1811020"/>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 models</a:t>
            </a:r>
          </a:p>
        </p:txBody>
      </p:sp>
      <p:sp>
        <p:nvSpPr>
          <p:cNvPr id="14" name="TextBox 14"/>
          <p:cNvSpPr txBox="1"/>
          <p:nvPr/>
        </p:nvSpPr>
        <p:spPr>
          <a:xfrm>
            <a:off x="1028700" y="1880991"/>
            <a:ext cx="7731127" cy="2888158"/>
          </a:xfrm>
          <a:prstGeom prst="rect">
            <a:avLst/>
          </a:prstGeom>
        </p:spPr>
        <p:txBody>
          <a:bodyPr lIns="0" tIns="0" rIns="0" bIns="0" rtlCol="0" anchor="t">
            <a:spAutoFit/>
          </a:bodyPr>
          <a:lstStyle/>
          <a:p>
            <a:pPr algn="l">
              <a:lnSpc>
                <a:spcPts val="4610"/>
              </a:lnSpc>
            </a:pPr>
            <a:r>
              <a:rPr lang="en-US" sz="3293" b="1">
                <a:solidFill>
                  <a:srgbClr val="004AAD"/>
                </a:solidFill>
                <a:latin typeface="Canva Sans Bold"/>
                <a:ea typeface="Canva Sans Bold"/>
                <a:cs typeface="Canva Sans Bold"/>
                <a:sym typeface="Canva Sans Bold"/>
              </a:rPr>
              <a:t>1-XLM-RoBERTa post classifier:</a:t>
            </a:r>
          </a:p>
          <a:p>
            <a:pPr algn="l">
              <a:lnSpc>
                <a:spcPts val="4610"/>
              </a:lnSpc>
            </a:pPr>
            <a:r>
              <a:rPr lang="en-US" sz="3293" b="1">
                <a:solidFill>
                  <a:srgbClr val="000000"/>
                </a:solidFill>
                <a:latin typeface="Canva Sans Bold"/>
                <a:ea typeface="Canva Sans Bold"/>
                <a:cs typeface="Canva Sans Bold"/>
                <a:sym typeface="Canva Sans Bold"/>
              </a:rPr>
              <a:t>Classifies posts into the suitable category making the recommendation can control and manage the system efficintly</a:t>
            </a:r>
          </a:p>
        </p:txBody>
      </p:sp>
      <p:sp>
        <p:nvSpPr>
          <p:cNvPr id="15" name="TextBox 15"/>
          <p:cNvSpPr txBox="1"/>
          <p:nvPr/>
        </p:nvSpPr>
        <p:spPr>
          <a:xfrm>
            <a:off x="746367" y="4811717"/>
            <a:ext cx="9402625" cy="4656612"/>
          </a:xfrm>
          <a:prstGeom prst="rect">
            <a:avLst/>
          </a:prstGeom>
        </p:spPr>
        <p:txBody>
          <a:bodyPr lIns="0" tIns="0" rIns="0" bIns="0" rtlCol="0" anchor="t">
            <a:spAutoFit/>
          </a:bodyPr>
          <a:lstStyle/>
          <a:p>
            <a:pPr algn="l">
              <a:lnSpc>
                <a:spcPts val="3736"/>
              </a:lnSpc>
              <a:spcBef>
                <a:spcPct val="0"/>
              </a:spcBef>
            </a:pPr>
            <a:r>
              <a:rPr lang="en-US" sz="2668" b="1">
                <a:solidFill>
                  <a:srgbClr val="004AAD"/>
                </a:solidFill>
                <a:latin typeface="Inter Bold"/>
                <a:ea typeface="Inter Bold"/>
                <a:cs typeface="Inter Bold"/>
                <a:sym typeface="Inter Bold"/>
              </a:rPr>
              <a:t>XLM-RoBERTa base Architecture: </a:t>
            </a:r>
          </a:p>
          <a:p>
            <a:pPr algn="l">
              <a:lnSpc>
                <a:spcPts val="3736"/>
              </a:lnSpc>
              <a:spcBef>
                <a:spcPct val="0"/>
              </a:spcBef>
            </a:pPr>
            <a:r>
              <a:rPr lang="en-US" sz="2668" b="1">
                <a:solidFill>
                  <a:srgbClr val="000000"/>
                </a:solidFill>
                <a:latin typeface="Inter Bold"/>
                <a:ea typeface="Inter Bold"/>
                <a:cs typeface="Inter Bold"/>
                <a:sym typeface="Inter Bold"/>
              </a:rPr>
              <a:t>it is a 12-layer Transformer encoder model, based on RoBERTa, with a hidden size of 768 and 12 attention heads. It uses a SentencePiece subword tokenizer to process multilingual text and is trained solely on masked language modeling (MLM) across a diverse multilingual corpus, omitting Next Sentence Prediction. Its self-attention mechanism captures word dependencies, enabling effective text understanding and classification across languages.</a:t>
            </a:r>
          </a:p>
        </p:txBody>
      </p:sp>
      <p:sp>
        <p:nvSpPr>
          <p:cNvPr id="17" name="TextBox 16">
            <a:extLst>
              <a:ext uri="{FF2B5EF4-FFF2-40B4-BE49-F238E27FC236}">
                <a16:creationId xmlns:a16="http://schemas.microsoft.com/office/drawing/2014/main" id="{81F24EEF-FA7B-AD01-B913-BDAFBACCF307}"/>
              </a:ext>
            </a:extLst>
          </p:cNvPr>
          <p:cNvSpPr txBox="1"/>
          <p:nvPr/>
        </p:nvSpPr>
        <p:spPr>
          <a:xfrm>
            <a:off x="13258800" y="9288557"/>
            <a:ext cx="3422560" cy="369332"/>
          </a:xfrm>
          <a:prstGeom prst="rect">
            <a:avLst/>
          </a:prstGeom>
          <a:noFill/>
        </p:spPr>
        <p:txBody>
          <a:bodyPr wrap="square">
            <a:spAutoFit/>
          </a:bodyPr>
          <a:lstStyle/>
          <a:p>
            <a:r>
              <a:rPr lang="en-US" sz="1800" dirty="0">
                <a:solidFill>
                  <a:srgbClr val="004AAD"/>
                </a:solidFill>
                <a:latin typeface="Canva Sans"/>
                <a:ea typeface="Canva Sans"/>
                <a:cs typeface="Canva Sans"/>
                <a:sym typeface="Canva Sans"/>
              </a:rPr>
              <a:t>Fig-8 XLM-</a:t>
            </a:r>
            <a:r>
              <a:rPr lang="en-US" sz="1800" dirty="0" err="1">
                <a:solidFill>
                  <a:srgbClr val="004AAD"/>
                </a:solidFill>
                <a:latin typeface="Canva Sans"/>
                <a:ea typeface="Canva Sans"/>
                <a:cs typeface="Canva Sans"/>
                <a:sym typeface="Canva Sans"/>
              </a:rPr>
              <a:t>RoBERTa</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11" name="TextBox 11"/>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pic>
        <p:nvPicPr>
          <p:cNvPr id="16" name="Picture 15">
            <a:extLst>
              <a:ext uri="{FF2B5EF4-FFF2-40B4-BE49-F238E27FC236}">
                <a16:creationId xmlns:a16="http://schemas.microsoft.com/office/drawing/2014/main" id="{21DB1D7B-AD9F-E41E-BE59-E62D0D6DB224}"/>
              </a:ext>
            </a:extLst>
          </p:cNvPr>
          <p:cNvPicPr>
            <a:picLocks noChangeAspect="1"/>
          </p:cNvPicPr>
          <p:nvPr/>
        </p:nvPicPr>
        <p:blipFill>
          <a:blip r:embed="rId2"/>
          <a:stretch>
            <a:fillRect/>
          </a:stretch>
        </p:blipFill>
        <p:spPr>
          <a:xfrm>
            <a:off x="0" y="26753"/>
            <a:ext cx="18335807" cy="102602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407551" y="6330335"/>
            <a:ext cx="7117313" cy="6801349"/>
            <a:chOff x="0" y="0"/>
            <a:chExt cx="9489750" cy="9068465"/>
          </a:xfrm>
        </p:grpSpPr>
        <p:grpSp>
          <p:nvGrpSpPr>
            <p:cNvPr id="3" name="Group 3"/>
            <p:cNvGrpSpPr/>
            <p:nvPr/>
          </p:nvGrpSpPr>
          <p:grpSpPr>
            <a:xfrm rot="1372777">
              <a:off x="4185591" y="4879821"/>
              <a:ext cx="4837118" cy="3381332"/>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38240" y="514958"/>
              <a:ext cx="6027458" cy="527402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6382999" y="8517120"/>
            <a:ext cx="2167631"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0" name="Freeform 10"/>
          <p:cNvSpPr/>
          <p:nvPr/>
        </p:nvSpPr>
        <p:spPr>
          <a:xfrm>
            <a:off x="3488608" y="5729923"/>
            <a:ext cx="11301259" cy="4153213"/>
          </a:xfrm>
          <a:custGeom>
            <a:avLst/>
            <a:gdLst/>
            <a:ahLst/>
            <a:cxnLst/>
            <a:rect l="l" t="t" r="r" b="b"/>
            <a:pathLst>
              <a:path w="11301259" h="4153213">
                <a:moveTo>
                  <a:pt x="0" y="0"/>
                </a:moveTo>
                <a:lnTo>
                  <a:pt x="11301259" y="0"/>
                </a:lnTo>
                <a:lnTo>
                  <a:pt x="11301259" y="4153212"/>
                </a:lnTo>
                <a:lnTo>
                  <a:pt x="0" y="4153212"/>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7278070" y="9451370"/>
            <a:ext cx="377488"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33</a:t>
            </a:r>
          </a:p>
        </p:txBody>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662125" y="478454"/>
            <a:ext cx="8477113" cy="1811020"/>
          </a:xfrm>
          <a:prstGeom prst="rect">
            <a:avLst/>
          </a:prstGeom>
        </p:spPr>
        <p:txBody>
          <a:bodyPr lIns="0" tIns="0" rIns="0" bIns="0" rtlCol="0" anchor="t">
            <a:spAutoFit/>
          </a:bodyPr>
          <a:lstStyle/>
          <a:p>
            <a:pPr algn="l">
              <a:lnSpc>
                <a:spcPts val="7279"/>
              </a:lnSpc>
            </a:pPr>
            <a:r>
              <a:rPr lang="en-US" sz="5199" b="1">
                <a:solidFill>
                  <a:srgbClr val="004AAD"/>
                </a:solidFill>
                <a:latin typeface="Canva Sans Bold"/>
                <a:ea typeface="Canva Sans Bold"/>
                <a:cs typeface="Canva Sans Bold"/>
                <a:sym typeface="Canva Sans Bold"/>
              </a:rPr>
              <a:t>Recommendation System models</a:t>
            </a:r>
          </a:p>
        </p:txBody>
      </p:sp>
      <p:sp>
        <p:nvSpPr>
          <p:cNvPr id="14" name="TextBox 14"/>
          <p:cNvSpPr txBox="1"/>
          <p:nvPr/>
        </p:nvSpPr>
        <p:spPr>
          <a:xfrm>
            <a:off x="662125" y="2423814"/>
            <a:ext cx="5685329" cy="3013386"/>
          </a:xfrm>
          <a:prstGeom prst="rect">
            <a:avLst/>
          </a:prstGeom>
        </p:spPr>
        <p:txBody>
          <a:bodyPr lIns="0" tIns="0" rIns="0" bIns="0" rtlCol="0" anchor="t">
            <a:spAutoFit/>
          </a:bodyPr>
          <a:lstStyle/>
          <a:p>
            <a:pPr algn="l">
              <a:lnSpc>
                <a:spcPts val="4867"/>
              </a:lnSpc>
            </a:pPr>
            <a:r>
              <a:rPr lang="en-US" sz="3476" b="1">
                <a:solidFill>
                  <a:srgbClr val="004AAD"/>
                </a:solidFill>
                <a:latin typeface="Canva Sans Bold"/>
                <a:ea typeface="Canva Sans Bold"/>
                <a:cs typeface="Canva Sans Bold"/>
                <a:sym typeface="Canva Sans Bold"/>
              </a:rPr>
              <a:t>2- NN multi regressor:</a:t>
            </a:r>
          </a:p>
          <a:p>
            <a:pPr algn="l">
              <a:lnSpc>
                <a:spcPts val="4867"/>
              </a:lnSpc>
            </a:pPr>
            <a:r>
              <a:rPr lang="en-US" sz="3476" b="1">
                <a:solidFill>
                  <a:srgbClr val="004AAD"/>
                </a:solidFill>
                <a:latin typeface="Canva Sans Bold"/>
                <a:ea typeface="Canva Sans Bold"/>
                <a:cs typeface="Canva Sans Bold"/>
                <a:sym typeface="Canva Sans Bold"/>
              </a:rPr>
              <a:t>uses ratios of prefrences and avaliable posts quries to decide how many posts will be shown</a:t>
            </a:r>
          </a:p>
        </p:txBody>
      </p:sp>
      <p:sp>
        <p:nvSpPr>
          <p:cNvPr id="15" name="TextBox 15"/>
          <p:cNvSpPr txBox="1"/>
          <p:nvPr/>
        </p:nvSpPr>
        <p:spPr>
          <a:xfrm>
            <a:off x="6934482" y="2569341"/>
            <a:ext cx="10998956" cy="2574159"/>
          </a:xfrm>
          <a:prstGeom prst="rect">
            <a:avLst/>
          </a:prstGeom>
        </p:spPr>
        <p:txBody>
          <a:bodyPr lIns="0" tIns="0" rIns="0" bIns="0" rtlCol="0" anchor="t">
            <a:spAutoFit/>
          </a:bodyPr>
          <a:lstStyle/>
          <a:p>
            <a:pPr algn="l">
              <a:lnSpc>
                <a:spcPts val="3462"/>
              </a:lnSpc>
            </a:pPr>
            <a:r>
              <a:rPr lang="en-US" sz="2473" b="1" dirty="0">
                <a:solidFill>
                  <a:srgbClr val="004AAD"/>
                </a:solidFill>
                <a:latin typeface="Canva Sans Bold"/>
                <a:ea typeface="Canva Sans Bold"/>
                <a:cs typeface="Canva Sans Bold"/>
                <a:sym typeface="Canva Sans Bold"/>
              </a:rPr>
              <a:t>2- NN </a:t>
            </a:r>
            <a:r>
              <a:rPr lang="en-US" sz="2473" b="1" dirty="0" err="1">
                <a:solidFill>
                  <a:srgbClr val="004AAD"/>
                </a:solidFill>
                <a:latin typeface="Canva Sans Bold"/>
                <a:ea typeface="Canva Sans Bold"/>
                <a:cs typeface="Canva Sans Bold"/>
                <a:sym typeface="Canva Sans Bold"/>
              </a:rPr>
              <a:t>architeture</a:t>
            </a:r>
            <a:r>
              <a:rPr lang="en-US" sz="2473" b="1" dirty="0">
                <a:solidFill>
                  <a:srgbClr val="004AAD"/>
                </a:solidFill>
                <a:latin typeface="Canva Sans Bold"/>
                <a:ea typeface="Canva Sans Bold"/>
                <a:cs typeface="Canva Sans Bold"/>
                <a:sym typeface="Canva Sans Bold"/>
              </a:rPr>
              <a:t>:</a:t>
            </a:r>
          </a:p>
          <a:p>
            <a:pPr algn="l">
              <a:lnSpc>
                <a:spcPts val="3462"/>
              </a:lnSpc>
            </a:pPr>
            <a:r>
              <a:rPr lang="en-US" sz="2473" b="1" dirty="0">
                <a:solidFill>
                  <a:srgbClr val="004AAD"/>
                </a:solidFill>
                <a:latin typeface="Canva Sans Bold"/>
                <a:ea typeface="Canva Sans Bold"/>
                <a:cs typeface="Canva Sans Bold"/>
                <a:sym typeface="Canva Sans Bold"/>
              </a:rPr>
              <a:t>The neural network consists of an input layer, multiple hidden layers with dense units and ReLU activation, and an output layer with </a:t>
            </a:r>
            <a:r>
              <a:rPr lang="en-US" sz="2473" b="1" dirty="0" err="1">
                <a:solidFill>
                  <a:srgbClr val="004AAD"/>
                </a:solidFill>
                <a:latin typeface="Canva Sans Bold"/>
                <a:ea typeface="Canva Sans Bold"/>
                <a:cs typeface="Canva Sans Bold"/>
                <a:sym typeface="Canva Sans Bold"/>
              </a:rPr>
              <a:t>softmax</a:t>
            </a:r>
            <a:r>
              <a:rPr lang="en-US" sz="2473" b="1" dirty="0">
                <a:solidFill>
                  <a:srgbClr val="004AAD"/>
                </a:solidFill>
                <a:latin typeface="Canva Sans Bold"/>
                <a:ea typeface="Canva Sans Bold"/>
                <a:cs typeface="Canva Sans Bold"/>
                <a:sym typeface="Canva Sans Bold"/>
              </a:rPr>
              <a:t> for multi-class classification. Dropout layers prevent overfitting, batch normalization stabilizes training, and the model is trained using cross-entropy loss with the Adam optimizer.</a:t>
            </a:r>
          </a:p>
        </p:txBody>
      </p:sp>
      <p:sp>
        <p:nvSpPr>
          <p:cNvPr id="17" name="TextBox 16">
            <a:extLst>
              <a:ext uri="{FF2B5EF4-FFF2-40B4-BE49-F238E27FC236}">
                <a16:creationId xmlns:a16="http://schemas.microsoft.com/office/drawing/2014/main" id="{8DC829BF-C335-856F-6C5A-25578FD56FE3}"/>
              </a:ext>
            </a:extLst>
          </p:cNvPr>
          <p:cNvSpPr txBox="1"/>
          <p:nvPr/>
        </p:nvSpPr>
        <p:spPr>
          <a:xfrm>
            <a:off x="7285704" y="9808546"/>
            <a:ext cx="10987548" cy="369332"/>
          </a:xfrm>
          <a:prstGeom prst="rect">
            <a:avLst/>
          </a:prstGeom>
          <a:noFill/>
        </p:spPr>
        <p:txBody>
          <a:bodyPr wrap="square">
            <a:spAutoFit/>
          </a:bodyPr>
          <a:lstStyle/>
          <a:p>
            <a:r>
              <a:rPr lang="en-US" sz="1800" dirty="0">
                <a:solidFill>
                  <a:srgbClr val="004AAD"/>
                </a:solidFill>
                <a:latin typeface="Canva Sans"/>
                <a:ea typeface="Canva Sans"/>
                <a:cs typeface="Canva Sans"/>
                <a:sym typeface="Canva Sans"/>
              </a:rPr>
              <a:t>Fig-9 NN multi Regressor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0DADC49-F076-0D6D-2E81-3EA52A8F45F6}"/>
              </a:ext>
            </a:extLst>
          </p:cNvPr>
          <p:cNvPicPr>
            <a:picLocks noChangeAspect="1"/>
          </p:cNvPicPr>
          <p:nvPr/>
        </p:nvPicPr>
        <p:blipFill>
          <a:blip r:embed="rId2"/>
          <a:stretch>
            <a:fillRect/>
          </a:stretch>
        </p:blipFill>
        <p:spPr>
          <a:xfrm>
            <a:off x="0" y="68922"/>
            <a:ext cx="18412193" cy="1021807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06444" y="2552033"/>
            <a:ext cx="2361255" cy="4672149"/>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 r="-3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4150799" y="4390910"/>
            <a:ext cx="2361255" cy="4672149"/>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r="-38"/>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6597779" y="2212675"/>
            <a:ext cx="2361255" cy="4672149"/>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r="-38"/>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9044759" y="4390910"/>
            <a:ext cx="2361255" cy="4672149"/>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8" r="-38"/>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a:grpSpLocks noChangeAspect="1"/>
          </p:cNvGrpSpPr>
          <p:nvPr/>
        </p:nvGrpSpPr>
        <p:grpSpPr>
          <a:xfrm>
            <a:off x="11491739" y="2212675"/>
            <a:ext cx="2361255" cy="4672149"/>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8" r="-38"/>
              </a:stretch>
            </a:blipFill>
          </p:spPr>
          <p:txBody>
            <a:bodyPr/>
            <a:lstStyle/>
            <a:p>
              <a:endParaRPr lang="en-US"/>
            </a:p>
          </p:txBody>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52" name="Group 52"/>
          <p:cNvGrpSpPr>
            <a:grpSpLocks noChangeAspect="1"/>
          </p:cNvGrpSpPr>
          <p:nvPr/>
        </p:nvGrpSpPr>
        <p:grpSpPr>
          <a:xfrm>
            <a:off x="13938718" y="4548749"/>
            <a:ext cx="2361255" cy="4672149"/>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 r="-38"/>
              </a:stretch>
            </a:blipFill>
          </p:spPr>
          <p:txBody>
            <a:bodyPr/>
            <a:lstStyle/>
            <a:p>
              <a:endParaRPr lang="en-US"/>
            </a:p>
          </p:txBody>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62" name="TextBox 62"/>
          <p:cNvSpPr txBox="1"/>
          <p:nvPr/>
        </p:nvSpPr>
        <p:spPr>
          <a:xfrm>
            <a:off x="1028700" y="910925"/>
            <a:ext cx="7249120" cy="863600"/>
          </a:xfrm>
          <a:prstGeom prst="rect">
            <a:avLst/>
          </a:prstGeom>
        </p:spPr>
        <p:txBody>
          <a:bodyPr lIns="0" tIns="0" rIns="0" bIns="0" rtlCol="0" anchor="t">
            <a:spAutoFit/>
          </a:bodyPr>
          <a:lstStyle/>
          <a:p>
            <a:pPr algn="ctr">
              <a:lnSpc>
                <a:spcPts val="7000"/>
              </a:lnSpc>
            </a:pPr>
            <a:r>
              <a:rPr lang="en-US" sz="5000" b="1">
                <a:solidFill>
                  <a:srgbClr val="004AAD"/>
                </a:solidFill>
                <a:latin typeface="Canva Sans Bold"/>
                <a:ea typeface="Canva Sans Bold"/>
                <a:cs typeface="Canva Sans Bold"/>
                <a:sym typeface="Canva Sans Bold"/>
              </a:rPr>
              <a:t>Easy Start with Tameny</a:t>
            </a:r>
          </a:p>
        </p:txBody>
      </p:sp>
      <p:grpSp>
        <p:nvGrpSpPr>
          <p:cNvPr id="63" name="Group 63"/>
          <p:cNvGrpSpPr/>
          <p:nvPr/>
        </p:nvGrpSpPr>
        <p:grpSpPr>
          <a:xfrm>
            <a:off x="-3170898" y="6280979"/>
            <a:ext cx="7292867" cy="6969110"/>
            <a:chOff x="0" y="0"/>
            <a:chExt cx="9723823" cy="9292146"/>
          </a:xfrm>
        </p:grpSpPr>
        <p:grpSp>
          <p:nvGrpSpPr>
            <p:cNvPr id="64" name="Group 64"/>
            <p:cNvGrpSpPr/>
            <p:nvPr/>
          </p:nvGrpSpPr>
          <p:grpSpPr>
            <a:xfrm rot="1372777">
              <a:off x="4288832" y="5000186"/>
              <a:ext cx="4956430" cy="3464736"/>
              <a:chOff x="0" y="0"/>
              <a:chExt cx="1017397" cy="711200"/>
            </a:xfrm>
          </p:grpSpPr>
          <p:sp>
            <p:nvSpPr>
              <p:cNvPr id="65" name="Freeform 6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6" name="TextBox 6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7" name="Group 67"/>
            <p:cNvGrpSpPr/>
            <p:nvPr/>
          </p:nvGrpSpPr>
          <p:grpSpPr>
            <a:xfrm rot="643752">
              <a:off x="449050" y="527660"/>
              <a:ext cx="6176131" cy="5404114"/>
              <a:chOff x="0" y="0"/>
              <a:chExt cx="812800" cy="711200"/>
            </a:xfrm>
          </p:grpSpPr>
          <p:sp>
            <p:nvSpPr>
              <p:cNvPr id="68" name="Freeform 6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69" name="TextBox 6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70" name="TextBox 70"/>
          <p:cNvSpPr txBox="1"/>
          <p:nvPr/>
        </p:nvSpPr>
        <p:spPr>
          <a:xfrm>
            <a:off x="7870686" y="9312342"/>
            <a:ext cx="2656564"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Fig-10: </a:t>
            </a:r>
            <a:r>
              <a:rPr lang="en-US" sz="1592" dirty="0" err="1">
                <a:solidFill>
                  <a:srgbClr val="004AAD"/>
                </a:solidFill>
                <a:latin typeface="Inter"/>
                <a:ea typeface="Inter"/>
                <a:cs typeface="Inter"/>
                <a:sym typeface="Inter"/>
              </a:rPr>
              <a:t>OnBoarding</a:t>
            </a:r>
            <a:r>
              <a:rPr lang="en-US" sz="1592" dirty="0">
                <a:solidFill>
                  <a:srgbClr val="004AAD"/>
                </a:solidFill>
                <a:latin typeface="Inter"/>
                <a:ea typeface="Inter"/>
                <a:cs typeface="Inter"/>
                <a:sym typeface="Inter"/>
              </a:rPr>
              <a:t> Feature</a:t>
            </a:r>
          </a:p>
        </p:txBody>
      </p:sp>
      <p:sp>
        <p:nvSpPr>
          <p:cNvPr id="71" name="Freeform 71"/>
          <p:cNvSpPr/>
          <p:nvPr/>
        </p:nvSpPr>
        <p:spPr>
          <a:xfrm>
            <a:off x="16393829" y="8517120"/>
            <a:ext cx="215680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8">
              <a:alphaModFix amt="50000"/>
            </a:blip>
            <a:stretch>
              <a:fillRect/>
            </a:stretch>
          </a:blipFill>
        </p:spPr>
        <p:txBody>
          <a:bodyPr/>
          <a:lstStyle/>
          <a:p>
            <a:endParaRPr lang="en-US"/>
          </a:p>
        </p:txBody>
      </p:sp>
      <p:sp>
        <p:nvSpPr>
          <p:cNvPr id="72" name="TextBox 72"/>
          <p:cNvSpPr txBox="1"/>
          <p:nvPr/>
        </p:nvSpPr>
        <p:spPr>
          <a:xfrm>
            <a:off x="17282801" y="9410962"/>
            <a:ext cx="378857"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11906" y="2381351"/>
            <a:ext cx="2571197" cy="508755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008" r="-200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71920" y="2381351"/>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r="-38"/>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28700" y="2381351"/>
            <a:ext cx="2478204" cy="49035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737" r="-1737"/>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3212374" y="6267458"/>
            <a:ext cx="7292867" cy="6969110"/>
            <a:chOff x="0" y="0"/>
            <a:chExt cx="9723823" cy="9292146"/>
          </a:xfrm>
        </p:grpSpPr>
        <p:grpSp>
          <p:nvGrpSpPr>
            <p:cNvPr id="33" name="Group 33"/>
            <p:cNvGrpSpPr/>
            <p:nvPr/>
          </p:nvGrpSpPr>
          <p:grpSpPr>
            <a:xfrm rot="1372777">
              <a:off x="4288832" y="5000186"/>
              <a:ext cx="4956430" cy="3464736"/>
              <a:chOff x="0" y="0"/>
              <a:chExt cx="1017397" cy="711200"/>
            </a:xfrm>
          </p:grpSpPr>
          <p:sp>
            <p:nvSpPr>
              <p:cNvPr id="34" name="Freeform 3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35" name="TextBox 3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36" name="Group 36"/>
            <p:cNvGrpSpPr/>
            <p:nvPr/>
          </p:nvGrpSpPr>
          <p:grpSpPr>
            <a:xfrm rot="643752">
              <a:off x="449050" y="527660"/>
              <a:ext cx="6176131" cy="5404114"/>
              <a:chOff x="0" y="0"/>
              <a:chExt cx="812800" cy="711200"/>
            </a:xfrm>
          </p:grpSpPr>
          <p:sp>
            <p:nvSpPr>
              <p:cNvPr id="37" name="Freeform 3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38" name="TextBox 3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39" name="Group 39"/>
          <p:cNvGrpSpPr/>
          <p:nvPr/>
        </p:nvGrpSpPr>
        <p:grpSpPr>
          <a:xfrm rot="1372777">
            <a:off x="792980" y="10552585"/>
            <a:ext cx="3717322" cy="2598552"/>
            <a:chOff x="0" y="0"/>
            <a:chExt cx="1017397" cy="711200"/>
          </a:xfrm>
        </p:grpSpPr>
        <p:sp>
          <p:nvSpPr>
            <p:cNvPr id="40" name="Freeform 4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1" name="TextBox 4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sp>
        <p:nvSpPr>
          <p:cNvPr id="42" name="Freeform 4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43" name="TextBox 43"/>
          <p:cNvSpPr txBox="1"/>
          <p:nvPr/>
        </p:nvSpPr>
        <p:spPr>
          <a:xfrm>
            <a:off x="1028700" y="923925"/>
            <a:ext cx="10620612"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Seamless &amp; Secure Authentication</a:t>
            </a:r>
          </a:p>
        </p:txBody>
      </p:sp>
      <p:sp>
        <p:nvSpPr>
          <p:cNvPr id="44" name="TextBox 44"/>
          <p:cNvSpPr txBox="1"/>
          <p:nvPr/>
        </p:nvSpPr>
        <p:spPr>
          <a:xfrm>
            <a:off x="938487" y="7683335"/>
            <a:ext cx="2795706" cy="408073"/>
          </a:xfrm>
          <a:prstGeom prst="rect">
            <a:avLst/>
          </a:prstGeom>
        </p:spPr>
        <p:txBody>
          <a:bodyPr lIns="0" tIns="0" rIns="0" bIns="0" rtlCol="0" anchor="t">
            <a:spAutoFit/>
          </a:bodyPr>
          <a:lstStyle/>
          <a:p>
            <a:pPr algn="ctr">
              <a:lnSpc>
                <a:spcPts val="1651"/>
              </a:lnSpc>
            </a:pPr>
            <a:r>
              <a:rPr lang="en-US" sz="1179">
                <a:solidFill>
                  <a:srgbClr val="004AAD"/>
                </a:solidFill>
                <a:latin typeface="Canva Sans"/>
                <a:ea typeface="Canva Sans"/>
                <a:cs typeface="Canva Sans"/>
                <a:sym typeface="Canva Sans"/>
              </a:rPr>
              <a:t>Log in using email and password.</a:t>
            </a:r>
          </a:p>
          <a:p>
            <a:pPr algn="ctr">
              <a:lnSpc>
                <a:spcPts val="1651"/>
              </a:lnSpc>
            </a:pPr>
            <a:r>
              <a:rPr lang="en-US" sz="1179">
                <a:solidFill>
                  <a:srgbClr val="004AAD"/>
                </a:solidFill>
                <a:latin typeface="Inter"/>
                <a:ea typeface="Inter"/>
                <a:cs typeface="Inter"/>
                <a:sym typeface="Inter"/>
              </a:rPr>
              <a:t>Quick access with Google or Facebook.</a:t>
            </a:r>
          </a:p>
        </p:txBody>
      </p:sp>
      <p:sp>
        <p:nvSpPr>
          <p:cNvPr id="45" name="TextBox 45"/>
          <p:cNvSpPr txBox="1"/>
          <p:nvPr/>
        </p:nvSpPr>
        <p:spPr>
          <a:xfrm>
            <a:off x="7294243" y="7778555"/>
            <a:ext cx="3606522" cy="208108"/>
          </a:xfrm>
          <a:prstGeom prst="rect">
            <a:avLst/>
          </a:prstGeom>
        </p:spPr>
        <p:txBody>
          <a:bodyPr lIns="0" tIns="0" rIns="0" bIns="0" rtlCol="0" anchor="t">
            <a:spAutoFit/>
          </a:bodyPr>
          <a:lstStyle/>
          <a:p>
            <a:pPr algn="ctr">
              <a:lnSpc>
                <a:spcPts val="1651"/>
              </a:lnSpc>
            </a:pPr>
            <a:r>
              <a:rPr lang="en-US" sz="1179">
                <a:solidFill>
                  <a:srgbClr val="004AAD"/>
                </a:solidFill>
                <a:latin typeface="Inter"/>
                <a:ea typeface="Inter"/>
                <a:cs typeface="Inter"/>
                <a:sym typeface="Inter"/>
              </a:rPr>
              <a:t>Create a new account with name, email, password.</a:t>
            </a:r>
          </a:p>
        </p:txBody>
      </p:sp>
      <p:sp>
        <p:nvSpPr>
          <p:cNvPr id="46" name="TextBox 46"/>
          <p:cNvSpPr txBox="1"/>
          <p:nvPr/>
        </p:nvSpPr>
        <p:spPr>
          <a:xfrm>
            <a:off x="14609150" y="7673810"/>
            <a:ext cx="2803743" cy="417598"/>
          </a:xfrm>
          <a:prstGeom prst="rect">
            <a:avLst/>
          </a:prstGeom>
        </p:spPr>
        <p:txBody>
          <a:bodyPr lIns="0" tIns="0" rIns="0" bIns="0" rtlCol="0" anchor="t">
            <a:spAutoFit/>
          </a:bodyPr>
          <a:lstStyle/>
          <a:p>
            <a:pPr algn="ctr">
              <a:lnSpc>
                <a:spcPts val="1651"/>
              </a:lnSpc>
            </a:pPr>
            <a:r>
              <a:rPr lang="en-US" sz="1179">
                <a:solidFill>
                  <a:srgbClr val="004AAD"/>
                </a:solidFill>
                <a:latin typeface="Inter"/>
                <a:ea typeface="Inter"/>
                <a:cs typeface="Inter"/>
                <a:sym typeface="Inter"/>
              </a:rPr>
              <a:t>Reset your password by entering </a:t>
            </a:r>
          </a:p>
          <a:p>
            <a:pPr algn="ctr">
              <a:lnSpc>
                <a:spcPts val="1651"/>
              </a:lnSpc>
            </a:pPr>
            <a:r>
              <a:rPr lang="en-US" sz="1179">
                <a:solidFill>
                  <a:srgbClr val="004AAD"/>
                </a:solidFill>
                <a:latin typeface="Inter"/>
                <a:ea typeface="Inter"/>
                <a:cs typeface="Inter"/>
                <a:sym typeface="Inter"/>
              </a:rPr>
              <a:t>your registered email or phone number.</a:t>
            </a:r>
          </a:p>
        </p:txBody>
      </p:sp>
      <p:sp>
        <p:nvSpPr>
          <p:cNvPr id="47" name="TextBox 47"/>
          <p:cNvSpPr txBox="1"/>
          <p:nvPr/>
        </p:nvSpPr>
        <p:spPr>
          <a:xfrm>
            <a:off x="7477988" y="8996811"/>
            <a:ext cx="3332024"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Fig-11 : Authentication Feature</a:t>
            </a:r>
          </a:p>
        </p:txBody>
      </p:sp>
      <p:sp>
        <p:nvSpPr>
          <p:cNvPr id="48" name="TextBox 48"/>
          <p:cNvSpPr txBox="1"/>
          <p:nvPr/>
        </p:nvSpPr>
        <p:spPr>
          <a:xfrm>
            <a:off x="17257498" y="9397179"/>
            <a:ext cx="406339"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36</a:t>
            </a: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434383" y="2814084"/>
            <a:ext cx="2478204" cy="4903553"/>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3783782" y="2814084"/>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TextBox 22"/>
          <p:cNvSpPr txBox="1"/>
          <p:nvPr/>
        </p:nvSpPr>
        <p:spPr>
          <a:xfrm>
            <a:off x="2560598" y="8116068"/>
            <a:ext cx="4943624"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Personalized greeting with the user’s name and a friendly message.</a:t>
            </a:r>
          </a:p>
          <a:p>
            <a:pPr algn="ctr">
              <a:lnSpc>
                <a:spcPts val="1651"/>
              </a:lnSpc>
            </a:pPr>
            <a:r>
              <a:rPr lang="en-US" sz="1179">
                <a:solidFill>
                  <a:srgbClr val="3B77D7"/>
                </a:solidFill>
                <a:latin typeface="Canva Sans"/>
                <a:ea typeface="Canva Sans"/>
                <a:cs typeface="Canva Sans"/>
                <a:sym typeface="Canva Sans"/>
              </a:rPr>
              <a:t>Display of health scan categories for quick navigation to start a scan.</a:t>
            </a:r>
          </a:p>
        </p:txBody>
      </p:sp>
      <p:grpSp>
        <p:nvGrpSpPr>
          <p:cNvPr id="23" name="Group 23"/>
          <p:cNvGrpSpPr/>
          <p:nvPr/>
        </p:nvGrpSpPr>
        <p:grpSpPr>
          <a:xfrm>
            <a:off x="-3212374" y="6267458"/>
            <a:ext cx="7292867" cy="6969110"/>
            <a:chOff x="0" y="0"/>
            <a:chExt cx="9723823" cy="9292146"/>
          </a:xfrm>
        </p:grpSpPr>
        <p:grpSp>
          <p:nvGrpSpPr>
            <p:cNvPr id="24" name="Group 24"/>
            <p:cNvGrpSpPr/>
            <p:nvPr/>
          </p:nvGrpSpPr>
          <p:grpSpPr>
            <a:xfrm rot="1372777">
              <a:off x="4288832" y="5000186"/>
              <a:ext cx="4956430" cy="3464736"/>
              <a:chOff x="0" y="0"/>
              <a:chExt cx="1017397" cy="711200"/>
            </a:xfrm>
          </p:grpSpPr>
          <p:sp>
            <p:nvSpPr>
              <p:cNvPr id="25" name="Freeform 25"/>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26" name="TextBox 26"/>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27" name="Group 27"/>
            <p:cNvGrpSpPr/>
            <p:nvPr/>
          </p:nvGrpSpPr>
          <p:grpSpPr>
            <a:xfrm rot="643752">
              <a:off x="449050" y="527660"/>
              <a:ext cx="6176131" cy="5404114"/>
              <a:chOff x="0" y="0"/>
              <a:chExt cx="812800" cy="711200"/>
            </a:xfrm>
          </p:grpSpPr>
          <p:sp>
            <p:nvSpPr>
              <p:cNvPr id="28" name="Freeform 2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29" name="TextBox 29"/>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30" name="Freeform 30"/>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4">
              <a:alphaModFix amt="50000"/>
            </a:blip>
            <a:stretch>
              <a:fillRect/>
            </a:stretch>
          </a:blipFill>
        </p:spPr>
        <p:txBody>
          <a:bodyPr/>
          <a:lstStyle/>
          <a:p>
            <a:endParaRPr lang="en-US"/>
          </a:p>
        </p:txBody>
      </p:sp>
      <p:sp>
        <p:nvSpPr>
          <p:cNvPr id="31" name="TextBox 31"/>
          <p:cNvSpPr txBox="1"/>
          <p:nvPr/>
        </p:nvSpPr>
        <p:spPr>
          <a:xfrm>
            <a:off x="1028700" y="923925"/>
            <a:ext cx="16230600"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Main dashboard for navigating key user functions</a:t>
            </a:r>
          </a:p>
        </p:txBody>
      </p:sp>
      <p:sp>
        <p:nvSpPr>
          <p:cNvPr id="32" name="TextBox 32"/>
          <p:cNvSpPr txBox="1"/>
          <p:nvPr/>
        </p:nvSpPr>
        <p:spPr>
          <a:xfrm>
            <a:off x="11619568" y="8116068"/>
            <a:ext cx="4107835" cy="19858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Daily health tips and updates on the latest medical news.</a:t>
            </a:r>
          </a:p>
        </p:txBody>
      </p:sp>
      <p:sp>
        <p:nvSpPr>
          <p:cNvPr id="33" name="TextBox 33"/>
          <p:cNvSpPr txBox="1"/>
          <p:nvPr/>
        </p:nvSpPr>
        <p:spPr>
          <a:xfrm>
            <a:off x="8126610" y="9102284"/>
            <a:ext cx="2312789"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Fig-12 : Home Feature</a:t>
            </a:r>
          </a:p>
        </p:txBody>
      </p:sp>
      <p:sp>
        <p:nvSpPr>
          <p:cNvPr id="34" name="TextBox 34"/>
          <p:cNvSpPr txBox="1"/>
          <p:nvPr/>
        </p:nvSpPr>
        <p:spPr>
          <a:xfrm>
            <a:off x="17284273" y="9397179"/>
            <a:ext cx="328673"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37</a:t>
            </a: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04898" y="2381351"/>
            <a:ext cx="2478204" cy="4903553"/>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81096" y="2381351"/>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28700" y="2381351"/>
            <a:ext cx="2478204" cy="49035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22" b="-22"/>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3212374" y="6267458"/>
            <a:ext cx="7292867" cy="6969110"/>
            <a:chOff x="0" y="0"/>
            <a:chExt cx="9723823" cy="9292146"/>
          </a:xfrm>
        </p:grpSpPr>
        <p:grpSp>
          <p:nvGrpSpPr>
            <p:cNvPr id="33" name="Group 33"/>
            <p:cNvGrpSpPr/>
            <p:nvPr/>
          </p:nvGrpSpPr>
          <p:grpSpPr>
            <a:xfrm rot="1372777">
              <a:off x="4288832" y="5000186"/>
              <a:ext cx="4956430" cy="3464736"/>
              <a:chOff x="0" y="0"/>
              <a:chExt cx="1017397" cy="711200"/>
            </a:xfrm>
          </p:grpSpPr>
          <p:sp>
            <p:nvSpPr>
              <p:cNvPr id="34" name="Freeform 3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35" name="TextBox 3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36" name="Group 36"/>
            <p:cNvGrpSpPr/>
            <p:nvPr/>
          </p:nvGrpSpPr>
          <p:grpSpPr>
            <a:xfrm rot="643752">
              <a:off x="449050" y="527660"/>
              <a:ext cx="6176131" cy="5404114"/>
              <a:chOff x="0" y="0"/>
              <a:chExt cx="812800" cy="711200"/>
            </a:xfrm>
          </p:grpSpPr>
          <p:sp>
            <p:nvSpPr>
              <p:cNvPr id="37" name="Freeform 3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38" name="TextBox 3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39" name="Group 39"/>
          <p:cNvGrpSpPr/>
          <p:nvPr/>
        </p:nvGrpSpPr>
        <p:grpSpPr>
          <a:xfrm rot="1372777">
            <a:off x="792980" y="10552585"/>
            <a:ext cx="3717322" cy="2598552"/>
            <a:chOff x="0" y="0"/>
            <a:chExt cx="1017397" cy="711200"/>
          </a:xfrm>
        </p:grpSpPr>
        <p:sp>
          <p:nvSpPr>
            <p:cNvPr id="40" name="Freeform 4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1" name="TextBox 4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sp>
        <p:nvSpPr>
          <p:cNvPr id="42" name="Freeform 4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43" name="TextBox 43"/>
          <p:cNvSpPr txBox="1"/>
          <p:nvPr/>
        </p:nvSpPr>
        <p:spPr>
          <a:xfrm>
            <a:off x="1028700" y="923925"/>
            <a:ext cx="15786615"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Smart &amp; Swift Search – Find What Matters Instantly</a:t>
            </a:r>
          </a:p>
        </p:txBody>
      </p:sp>
      <p:sp>
        <p:nvSpPr>
          <p:cNvPr id="44" name="TextBox 44"/>
          <p:cNvSpPr txBox="1"/>
          <p:nvPr/>
        </p:nvSpPr>
        <p:spPr>
          <a:xfrm>
            <a:off x="1273482" y="7683207"/>
            <a:ext cx="1988641"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Start searching for a doctor</a:t>
            </a:r>
          </a:p>
          <a:p>
            <a:pPr algn="ctr">
              <a:lnSpc>
                <a:spcPts val="1651"/>
              </a:lnSpc>
            </a:pPr>
            <a:r>
              <a:rPr lang="en-US" sz="1179">
                <a:solidFill>
                  <a:srgbClr val="3B77D7"/>
                </a:solidFill>
                <a:latin typeface="Canva Sans"/>
                <a:ea typeface="Canva Sans"/>
                <a:cs typeface="Canva Sans"/>
                <a:sym typeface="Canva Sans"/>
              </a:rPr>
              <a:t> by typing keywords easily.</a:t>
            </a:r>
          </a:p>
        </p:txBody>
      </p:sp>
      <p:sp>
        <p:nvSpPr>
          <p:cNvPr id="45" name="TextBox 45"/>
          <p:cNvSpPr txBox="1"/>
          <p:nvPr/>
        </p:nvSpPr>
        <p:spPr>
          <a:xfrm>
            <a:off x="7887414" y="7683207"/>
            <a:ext cx="2513171"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Get a clear notification to adjust </a:t>
            </a:r>
          </a:p>
          <a:p>
            <a:pPr algn="ctr">
              <a:lnSpc>
                <a:spcPts val="1651"/>
              </a:lnSpc>
            </a:pPr>
            <a:r>
              <a:rPr lang="en-US" sz="1179">
                <a:solidFill>
                  <a:srgbClr val="3B77D7"/>
                </a:solidFill>
                <a:latin typeface="Canva Sans"/>
                <a:ea typeface="Canva Sans"/>
                <a:cs typeface="Canva Sans"/>
                <a:sym typeface="Canva Sans"/>
              </a:rPr>
              <a:t>your search if no results are found.</a:t>
            </a:r>
          </a:p>
        </p:txBody>
      </p:sp>
      <p:sp>
        <p:nvSpPr>
          <p:cNvPr id="46" name="TextBox 46"/>
          <p:cNvSpPr txBox="1"/>
          <p:nvPr/>
        </p:nvSpPr>
        <p:spPr>
          <a:xfrm>
            <a:off x="14849248" y="7683207"/>
            <a:ext cx="2341900"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Get personalized responses and </a:t>
            </a:r>
          </a:p>
          <a:p>
            <a:pPr algn="ctr">
              <a:lnSpc>
                <a:spcPts val="1651"/>
              </a:lnSpc>
            </a:pPr>
            <a:r>
              <a:rPr lang="en-US" sz="1179">
                <a:solidFill>
                  <a:srgbClr val="3B77D7"/>
                </a:solidFill>
                <a:latin typeface="Canva Sans"/>
                <a:ea typeface="Canva Sans"/>
                <a:cs typeface="Canva Sans"/>
                <a:sym typeface="Canva Sans"/>
              </a:rPr>
              <a:t>quick advice through the search</a:t>
            </a:r>
          </a:p>
        </p:txBody>
      </p:sp>
      <p:sp>
        <p:nvSpPr>
          <p:cNvPr id="47" name="TextBox 47"/>
          <p:cNvSpPr txBox="1"/>
          <p:nvPr/>
        </p:nvSpPr>
        <p:spPr>
          <a:xfrm>
            <a:off x="7957760" y="9103452"/>
            <a:ext cx="2255781"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Fig-13: Search Feature</a:t>
            </a:r>
          </a:p>
        </p:txBody>
      </p:sp>
      <p:sp>
        <p:nvSpPr>
          <p:cNvPr id="48" name="TextBox 48"/>
          <p:cNvSpPr txBox="1"/>
          <p:nvPr/>
        </p:nvSpPr>
        <p:spPr>
          <a:xfrm>
            <a:off x="17259301" y="9420705"/>
            <a:ext cx="342126"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38</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028700" y="3802044"/>
            <a:ext cx="10797183" cy="2406687"/>
          </a:xfrm>
          <a:prstGeom prst="rect">
            <a:avLst/>
          </a:prstGeom>
        </p:spPr>
        <p:txBody>
          <a:bodyPr lIns="0" tIns="0" rIns="0" bIns="0" rtlCol="0" anchor="t">
            <a:spAutoFit/>
          </a:bodyPr>
          <a:lstStyle/>
          <a:p>
            <a:pPr algn="ctr">
              <a:lnSpc>
                <a:spcPts val="19597"/>
              </a:lnSpc>
            </a:pPr>
            <a:r>
              <a:rPr lang="en-US" sz="13998" b="1">
                <a:solidFill>
                  <a:srgbClr val="004AAD"/>
                </a:solidFill>
                <a:latin typeface="Inter Bold"/>
                <a:ea typeface="Inter Bold"/>
                <a:cs typeface="Inter Bold"/>
                <a:sym typeface="Inter Bold"/>
              </a:rPr>
              <a:t>Introduction</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96311" y="2469802"/>
            <a:ext cx="3135219" cy="620357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 r="-3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p:nvPr/>
        </p:nvGrpSpPr>
        <p:grpSpPr>
          <a:xfrm>
            <a:off x="-3017886" y="6401776"/>
            <a:ext cx="7292867" cy="6969110"/>
            <a:chOff x="0" y="0"/>
            <a:chExt cx="9723823" cy="9292146"/>
          </a:xfrm>
        </p:grpSpPr>
        <p:grpSp>
          <p:nvGrpSpPr>
            <p:cNvPr id="13" name="Group 13"/>
            <p:cNvGrpSpPr/>
            <p:nvPr/>
          </p:nvGrpSpPr>
          <p:grpSpPr>
            <a:xfrm rot="1372777">
              <a:off x="4288832" y="5000186"/>
              <a:ext cx="4956430" cy="3464736"/>
              <a:chOff x="0" y="0"/>
              <a:chExt cx="1017397" cy="711200"/>
            </a:xfrm>
          </p:grpSpPr>
          <p:sp>
            <p:nvSpPr>
              <p:cNvPr id="14" name="Freeform 1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5" name="TextBox 1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6" name="Group 16"/>
            <p:cNvGrpSpPr/>
            <p:nvPr/>
          </p:nvGrpSpPr>
          <p:grpSpPr>
            <a:xfrm rot="643752">
              <a:off x="449050" y="527660"/>
              <a:ext cx="6176131" cy="5404114"/>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8" name="TextBox 1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9" name="TextBox 19"/>
          <p:cNvSpPr txBox="1"/>
          <p:nvPr/>
        </p:nvSpPr>
        <p:spPr>
          <a:xfrm>
            <a:off x="1820984" y="3965546"/>
            <a:ext cx="5859512" cy="274208"/>
          </a:xfrm>
          <a:prstGeom prst="rect">
            <a:avLst/>
          </a:prstGeom>
        </p:spPr>
        <p:txBody>
          <a:bodyPr lIns="0" tIns="0" rIns="0" bIns="0" rtlCol="0" anchor="t">
            <a:spAutoFit/>
          </a:bodyPr>
          <a:lstStyle/>
          <a:p>
            <a:pPr algn="ctr">
              <a:lnSpc>
                <a:spcPts val="2211"/>
              </a:lnSpc>
            </a:pPr>
            <a:r>
              <a:rPr lang="en-US" sz="1579">
                <a:solidFill>
                  <a:srgbClr val="3B77D7"/>
                </a:solidFill>
                <a:latin typeface="Canva Sans"/>
                <a:ea typeface="Canva Sans"/>
                <a:cs typeface="Canva Sans"/>
                <a:sym typeface="Canva Sans"/>
              </a:rPr>
              <a:t>Alerts for completed scans and follow-up recommendations.</a:t>
            </a:r>
          </a:p>
        </p:txBody>
      </p:sp>
      <p:sp>
        <p:nvSpPr>
          <p:cNvPr id="20" name="TextBox 20"/>
          <p:cNvSpPr txBox="1"/>
          <p:nvPr/>
        </p:nvSpPr>
        <p:spPr>
          <a:xfrm>
            <a:off x="12022769" y="3881353"/>
            <a:ext cx="5336977" cy="274208"/>
          </a:xfrm>
          <a:prstGeom prst="rect">
            <a:avLst/>
          </a:prstGeom>
        </p:spPr>
        <p:txBody>
          <a:bodyPr lIns="0" tIns="0" rIns="0" bIns="0" rtlCol="0" anchor="t">
            <a:spAutoFit/>
          </a:bodyPr>
          <a:lstStyle/>
          <a:p>
            <a:pPr algn="l">
              <a:lnSpc>
                <a:spcPts val="2211"/>
              </a:lnSpc>
            </a:pPr>
            <a:r>
              <a:rPr lang="en-US" sz="1579">
                <a:solidFill>
                  <a:srgbClr val="3B77D7"/>
                </a:solidFill>
                <a:latin typeface="Canva Sans"/>
                <a:ea typeface="Canva Sans"/>
                <a:cs typeface="Canva Sans"/>
                <a:sym typeface="Canva Sans"/>
              </a:rPr>
              <a:t>Updates on AI accuracy improvements.</a:t>
            </a:r>
          </a:p>
        </p:txBody>
      </p:sp>
      <p:sp>
        <p:nvSpPr>
          <p:cNvPr id="21" name="TextBox 21"/>
          <p:cNvSpPr txBox="1"/>
          <p:nvPr/>
        </p:nvSpPr>
        <p:spPr>
          <a:xfrm>
            <a:off x="1820984" y="5638202"/>
            <a:ext cx="5979468" cy="274208"/>
          </a:xfrm>
          <a:prstGeom prst="rect">
            <a:avLst/>
          </a:prstGeom>
        </p:spPr>
        <p:txBody>
          <a:bodyPr lIns="0" tIns="0" rIns="0" bIns="0" rtlCol="0" anchor="t">
            <a:spAutoFit/>
          </a:bodyPr>
          <a:lstStyle/>
          <a:p>
            <a:pPr algn="l">
              <a:lnSpc>
                <a:spcPts val="2211"/>
              </a:lnSpc>
            </a:pPr>
            <a:r>
              <a:rPr lang="en-US" sz="1579">
                <a:solidFill>
                  <a:srgbClr val="3B77D7"/>
                </a:solidFill>
                <a:latin typeface="Canva Sans"/>
                <a:ea typeface="Canva Sans"/>
                <a:cs typeface="Canva Sans"/>
                <a:sym typeface="Canva Sans"/>
              </a:rPr>
              <a:t>Success messages like "Scan Uploaded Successfully.</a:t>
            </a:r>
          </a:p>
        </p:txBody>
      </p:sp>
      <p:sp>
        <p:nvSpPr>
          <p:cNvPr id="22" name="TextBox 22"/>
          <p:cNvSpPr txBox="1"/>
          <p:nvPr/>
        </p:nvSpPr>
        <p:spPr>
          <a:xfrm>
            <a:off x="12022769" y="5470357"/>
            <a:ext cx="5336977" cy="274208"/>
          </a:xfrm>
          <a:prstGeom prst="rect">
            <a:avLst/>
          </a:prstGeom>
        </p:spPr>
        <p:txBody>
          <a:bodyPr lIns="0" tIns="0" rIns="0" bIns="0" rtlCol="0" anchor="t">
            <a:spAutoFit/>
          </a:bodyPr>
          <a:lstStyle/>
          <a:p>
            <a:pPr algn="l">
              <a:lnSpc>
                <a:spcPts val="2211"/>
              </a:lnSpc>
            </a:pPr>
            <a:r>
              <a:rPr lang="en-US" sz="1579">
                <a:solidFill>
                  <a:srgbClr val="3B77D7"/>
                </a:solidFill>
                <a:latin typeface="Canva Sans"/>
                <a:ea typeface="Canva Sans"/>
                <a:cs typeface="Canva Sans"/>
                <a:sym typeface="Canva Sans"/>
              </a:rPr>
              <a:t>Clear design with action buttons for quick responses.</a:t>
            </a:r>
          </a:p>
        </p:txBody>
      </p:sp>
      <p:sp>
        <p:nvSpPr>
          <p:cNvPr id="23" name="TextBox 23"/>
          <p:cNvSpPr txBox="1"/>
          <p:nvPr/>
        </p:nvSpPr>
        <p:spPr>
          <a:xfrm>
            <a:off x="7840087" y="9102313"/>
            <a:ext cx="2718278"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Fig-14: Notification Feature</a:t>
            </a:r>
          </a:p>
        </p:txBody>
      </p:sp>
      <p:grpSp>
        <p:nvGrpSpPr>
          <p:cNvPr id="24" name="Group 24"/>
          <p:cNvGrpSpPr/>
          <p:nvPr/>
        </p:nvGrpSpPr>
        <p:grpSpPr>
          <a:xfrm>
            <a:off x="1200675" y="3919453"/>
            <a:ext cx="404493" cy="404493"/>
            <a:chOff x="0" y="0"/>
            <a:chExt cx="539324" cy="539324"/>
          </a:xfrm>
        </p:grpSpPr>
        <p:grpSp>
          <p:nvGrpSpPr>
            <p:cNvPr id="25" name="Group 25"/>
            <p:cNvGrpSpPr/>
            <p:nvPr/>
          </p:nvGrpSpPr>
          <p:grpSpPr>
            <a:xfrm>
              <a:off x="0" y="0"/>
              <a:ext cx="539324" cy="539324"/>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27" name="TextBox 27"/>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a:t>
              </a:r>
            </a:p>
          </p:txBody>
        </p:sp>
      </p:grpSp>
      <p:grpSp>
        <p:nvGrpSpPr>
          <p:cNvPr id="28" name="Group 28"/>
          <p:cNvGrpSpPr/>
          <p:nvPr/>
        </p:nvGrpSpPr>
        <p:grpSpPr>
          <a:xfrm>
            <a:off x="1200675" y="5592379"/>
            <a:ext cx="404493" cy="403953"/>
            <a:chOff x="0" y="0"/>
            <a:chExt cx="539324" cy="538604"/>
          </a:xfrm>
        </p:grpSpPr>
        <p:grpSp>
          <p:nvGrpSpPr>
            <p:cNvPr id="29" name="Group 29"/>
            <p:cNvGrpSpPr/>
            <p:nvPr/>
          </p:nvGrpSpPr>
          <p:grpSpPr>
            <a:xfrm>
              <a:off x="0" y="0"/>
              <a:ext cx="539324" cy="538604"/>
              <a:chOff x="0" y="0"/>
              <a:chExt cx="6350000" cy="6341519"/>
            </a:xfrm>
          </p:grpSpPr>
          <p:sp>
            <p:nvSpPr>
              <p:cNvPr id="30" name="Freeform 30"/>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1" name="TextBox 31"/>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2</a:t>
              </a:r>
            </a:p>
          </p:txBody>
        </p:sp>
      </p:grpSp>
      <p:grpSp>
        <p:nvGrpSpPr>
          <p:cNvPr id="32" name="Group 32"/>
          <p:cNvGrpSpPr/>
          <p:nvPr/>
        </p:nvGrpSpPr>
        <p:grpSpPr>
          <a:xfrm>
            <a:off x="11436024" y="5424534"/>
            <a:ext cx="404493" cy="403953"/>
            <a:chOff x="0" y="0"/>
            <a:chExt cx="539324" cy="538604"/>
          </a:xfrm>
        </p:grpSpPr>
        <p:grpSp>
          <p:nvGrpSpPr>
            <p:cNvPr id="33" name="Group 33"/>
            <p:cNvGrpSpPr/>
            <p:nvPr/>
          </p:nvGrpSpPr>
          <p:grpSpPr>
            <a:xfrm>
              <a:off x="0" y="0"/>
              <a:ext cx="539324" cy="538604"/>
              <a:chOff x="0" y="0"/>
              <a:chExt cx="6350000" cy="6341519"/>
            </a:xfrm>
          </p:grpSpPr>
          <p:sp>
            <p:nvSpPr>
              <p:cNvPr id="34" name="Freeform 34"/>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5" name="TextBox 35"/>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a:solidFill>
                    <a:srgbClr val="FFFFFF"/>
                  </a:solidFill>
                  <a:latin typeface="Agrandir"/>
                  <a:ea typeface="Agrandir"/>
                  <a:cs typeface="Agrandir"/>
                  <a:sym typeface="Agrandir"/>
                </a:rPr>
                <a:t>4</a:t>
              </a:r>
            </a:p>
          </p:txBody>
        </p:sp>
      </p:grpSp>
      <p:grpSp>
        <p:nvGrpSpPr>
          <p:cNvPr id="36" name="Group 36"/>
          <p:cNvGrpSpPr/>
          <p:nvPr/>
        </p:nvGrpSpPr>
        <p:grpSpPr>
          <a:xfrm>
            <a:off x="11436024" y="3835531"/>
            <a:ext cx="404493" cy="403953"/>
            <a:chOff x="0" y="0"/>
            <a:chExt cx="539324" cy="538604"/>
          </a:xfrm>
        </p:grpSpPr>
        <p:grpSp>
          <p:nvGrpSpPr>
            <p:cNvPr id="37" name="Group 37"/>
            <p:cNvGrpSpPr/>
            <p:nvPr/>
          </p:nvGrpSpPr>
          <p:grpSpPr>
            <a:xfrm>
              <a:off x="0" y="0"/>
              <a:ext cx="539324" cy="538604"/>
              <a:chOff x="0" y="0"/>
              <a:chExt cx="6350000" cy="6341519"/>
            </a:xfrm>
          </p:grpSpPr>
          <p:sp>
            <p:nvSpPr>
              <p:cNvPr id="38" name="Freeform 38"/>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9" name="TextBox 39"/>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3</a:t>
              </a:r>
            </a:p>
          </p:txBody>
        </p:sp>
      </p:grpSp>
      <p:sp>
        <p:nvSpPr>
          <p:cNvPr id="40" name="Freeform 40"/>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sp>
        <p:nvSpPr>
          <p:cNvPr id="41" name="TextBox 41"/>
          <p:cNvSpPr txBox="1"/>
          <p:nvPr/>
        </p:nvSpPr>
        <p:spPr>
          <a:xfrm>
            <a:off x="17221200" y="9420704"/>
            <a:ext cx="384453"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39</a:t>
            </a:r>
          </a:p>
        </p:txBody>
      </p:sp>
      <p:sp>
        <p:nvSpPr>
          <p:cNvPr id="42" name="TextBox 42"/>
          <p:cNvSpPr txBox="1"/>
          <p:nvPr/>
        </p:nvSpPr>
        <p:spPr>
          <a:xfrm>
            <a:off x="1028700" y="923925"/>
            <a:ext cx="14511813"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Notifications update users, boost engagement.</a:t>
            </a: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04898" y="2381351"/>
            <a:ext cx="2478204" cy="4903553"/>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81096" y="2381351"/>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28700" y="2381351"/>
            <a:ext cx="2478204" cy="49035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22" b="-22"/>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3212374" y="6267458"/>
            <a:ext cx="7292867" cy="6969110"/>
            <a:chOff x="0" y="0"/>
            <a:chExt cx="9723823" cy="9292146"/>
          </a:xfrm>
        </p:grpSpPr>
        <p:grpSp>
          <p:nvGrpSpPr>
            <p:cNvPr id="33" name="Group 33"/>
            <p:cNvGrpSpPr/>
            <p:nvPr/>
          </p:nvGrpSpPr>
          <p:grpSpPr>
            <a:xfrm rot="1372777">
              <a:off x="4288832" y="5000186"/>
              <a:ext cx="4956430" cy="3464736"/>
              <a:chOff x="0" y="0"/>
              <a:chExt cx="1017397" cy="711200"/>
            </a:xfrm>
          </p:grpSpPr>
          <p:sp>
            <p:nvSpPr>
              <p:cNvPr id="34" name="Freeform 3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35" name="TextBox 3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36" name="Group 36"/>
            <p:cNvGrpSpPr/>
            <p:nvPr/>
          </p:nvGrpSpPr>
          <p:grpSpPr>
            <a:xfrm rot="643752">
              <a:off x="449050" y="527660"/>
              <a:ext cx="6176131" cy="5404114"/>
              <a:chOff x="0" y="0"/>
              <a:chExt cx="812800" cy="711200"/>
            </a:xfrm>
          </p:grpSpPr>
          <p:sp>
            <p:nvSpPr>
              <p:cNvPr id="37" name="Freeform 3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38" name="TextBox 3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39" name="Group 39"/>
          <p:cNvGrpSpPr/>
          <p:nvPr/>
        </p:nvGrpSpPr>
        <p:grpSpPr>
          <a:xfrm rot="1372777">
            <a:off x="792980" y="10552585"/>
            <a:ext cx="3717322" cy="2598552"/>
            <a:chOff x="0" y="0"/>
            <a:chExt cx="1017397" cy="711200"/>
          </a:xfrm>
        </p:grpSpPr>
        <p:sp>
          <p:nvSpPr>
            <p:cNvPr id="40" name="Freeform 4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1" name="TextBox 4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sp>
        <p:nvSpPr>
          <p:cNvPr id="42" name="Freeform 4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43" name="TextBox 43"/>
          <p:cNvSpPr txBox="1"/>
          <p:nvPr/>
        </p:nvSpPr>
        <p:spPr>
          <a:xfrm>
            <a:off x="1028700" y="923925"/>
            <a:ext cx="14554676"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Tamenny AI Chatbot – Your AI Health Assistant</a:t>
            </a:r>
          </a:p>
        </p:txBody>
      </p:sp>
      <p:sp>
        <p:nvSpPr>
          <p:cNvPr id="44" name="TextBox 44"/>
          <p:cNvSpPr txBox="1"/>
          <p:nvPr/>
        </p:nvSpPr>
        <p:spPr>
          <a:xfrm>
            <a:off x="958264" y="7683207"/>
            <a:ext cx="2619077"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Start chatting with Tamenny AI by </a:t>
            </a:r>
          </a:p>
          <a:p>
            <a:pPr algn="ctr">
              <a:lnSpc>
                <a:spcPts val="1651"/>
              </a:lnSpc>
            </a:pPr>
            <a:r>
              <a:rPr lang="en-US" sz="1179">
                <a:solidFill>
                  <a:srgbClr val="3B77D7"/>
                </a:solidFill>
                <a:latin typeface="Canva Sans"/>
                <a:ea typeface="Canva Sans"/>
                <a:cs typeface="Canva Sans"/>
                <a:sym typeface="Canva Sans"/>
              </a:rPr>
              <a:t>tapping  the "Start Chatting" button.</a:t>
            </a:r>
          </a:p>
        </p:txBody>
      </p:sp>
      <p:sp>
        <p:nvSpPr>
          <p:cNvPr id="45" name="TextBox 45"/>
          <p:cNvSpPr txBox="1"/>
          <p:nvPr/>
        </p:nvSpPr>
        <p:spPr>
          <a:xfrm>
            <a:off x="7773025" y="7683207"/>
            <a:ext cx="2741950"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Users type their health questions and </a:t>
            </a:r>
          </a:p>
          <a:p>
            <a:pPr algn="ctr">
              <a:lnSpc>
                <a:spcPts val="1651"/>
              </a:lnSpc>
            </a:pPr>
            <a:r>
              <a:rPr lang="en-US" sz="1179">
                <a:solidFill>
                  <a:srgbClr val="3B77D7"/>
                </a:solidFill>
                <a:latin typeface="Canva Sans"/>
                <a:ea typeface="Canva Sans"/>
                <a:cs typeface="Canva Sans"/>
                <a:sym typeface="Canva Sans"/>
              </a:rPr>
              <a:t>interact with the chatbot in real-time.</a:t>
            </a:r>
          </a:p>
        </p:txBody>
      </p:sp>
      <p:sp>
        <p:nvSpPr>
          <p:cNvPr id="46" name="TextBox 46"/>
          <p:cNvSpPr txBox="1"/>
          <p:nvPr/>
        </p:nvSpPr>
        <p:spPr>
          <a:xfrm>
            <a:off x="14849248" y="7683207"/>
            <a:ext cx="2341900"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Get personalized responses and </a:t>
            </a:r>
          </a:p>
          <a:p>
            <a:pPr algn="ctr">
              <a:lnSpc>
                <a:spcPts val="1651"/>
              </a:lnSpc>
            </a:pPr>
            <a:r>
              <a:rPr lang="en-US" sz="1179">
                <a:solidFill>
                  <a:srgbClr val="3B77D7"/>
                </a:solidFill>
                <a:latin typeface="Canva Sans"/>
                <a:ea typeface="Canva Sans"/>
                <a:cs typeface="Canva Sans"/>
                <a:sym typeface="Canva Sans"/>
              </a:rPr>
              <a:t>quick advice through the chat.</a:t>
            </a:r>
          </a:p>
        </p:txBody>
      </p:sp>
      <p:sp>
        <p:nvSpPr>
          <p:cNvPr id="47" name="TextBox 47"/>
          <p:cNvSpPr txBox="1"/>
          <p:nvPr/>
        </p:nvSpPr>
        <p:spPr>
          <a:xfrm>
            <a:off x="8023085" y="9102284"/>
            <a:ext cx="2309563"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Fig-15: Chatbot Feature</a:t>
            </a:r>
          </a:p>
        </p:txBody>
      </p:sp>
      <p:sp>
        <p:nvSpPr>
          <p:cNvPr id="48" name="TextBox 48"/>
          <p:cNvSpPr txBox="1"/>
          <p:nvPr/>
        </p:nvSpPr>
        <p:spPr>
          <a:xfrm>
            <a:off x="17232872" y="9420704"/>
            <a:ext cx="383377"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40</a:t>
            </a: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576390" y="2041715"/>
            <a:ext cx="3135219" cy="620357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p:nvPr/>
        </p:nvGrpSpPr>
        <p:grpSpPr>
          <a:xfrm>
            <a:off x="-3017886" y="6401776"/>
            <a:ext cx="7292867" cy="6969110"/>
            <a:chOff x="0" y="0"/>
            <a:chExt cx="9723823" cy="9292146"/>
          </a:xfrm>
        </p:grpSpPr>
        <p:grpSp>
          <p:nvGrpSpPr>
            <p:cNvPr id="13" name="Group 13"/>
            <p:cNvGrpSpPr/>
            <p:nvPr/>
          </p:nvGrpSpPr>
          <p:grpSpPr>
            <a:xfrm rot="1372777">
              <a:off x="4288832" y="5000186"/>
              <a:ext cx="4956430" cy="3464736"/>
              <a:chOff x="0" y="0"/>
              <a:chExt cx="1017397" cy="711200"/>
            </a:xfrm>
          </p:grpSpPr>
          <p:sp>
            <p:nvSpPr>
              <p:cNvPr id="14" name="Freeform 1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5" name="TextBox 1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6" name="Group 16"/>
            <p:cNvGrpSpPr/>
            <p:nvPr/>
          </p:nvGrpSpPr>
          <p:grpSpPr>
            <a:xfrm rot="643752">
              <a:off x="449050" y="527660"/>
              <a:ext cx="6176131" cy="5404114"/>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8" name="TextBox 1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9" name="Freeform 1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grpSp>
        <p:nvGrpSpPr>
          <p:cNvPr id="20" name="Group 20"/>
          <p:cNvGrpSpPr/>
          <p:nvPr/>
        </p:nvGrpSpPr>
        <p:grpSpPr>
          <a:xfrm>
            <a:off x="826453" y="3525227"/>
            <a:ext cx="404493" cy="404493"/>
            <a:chOff x="0" y="0"/>
            <a:chExt cx="539324" cy="539324"/>
          </a:xfrm>
        </p:grpSpPr>
        <p:grpSp>
          <p:nvGrpSpPr>
            <p:cNvPr id="21" name="Group 21"/>
            <p:cNvGrpSpPr/>
            <p:nvPr/>
          </p:nvGrpSpPr>
          <p:grpSpPr>
            <a:xfrm>
              <a:off x="0" y="0"/>
              <a:ext cx="539324" cy="539324"/>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B77D7"/>
              </a:solidFill>
            </p:spPr>
            <p:txBody>
              <a:bodyPr/>
              <a:lstStyle/>
              <a:p>
                <a:endParaRPr lang="en-US"/>
              </a:p>
            </p:txBody>
          </p:sp>
        </p:grpSp>
        <p:sp>
          <p:nvSpPr>
            <p:cNvPr id="23" name="TextBox 23"/>
            <p:cNvSpPr txBox="1"/>
            <p:nvPr/>
          </p:nvSpPr>
          <p:spPr>
            <a:xfrm>
              <a:off x="82428" y="51872"/>
              <a:ext cx="374468" cy="42588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1</a:t>
              </a:r>
            </a:p>
          </p:txBody>
        </p:sp>
      </p:grpSp>
      <p:grpSp>
        <p:nvGrpSpPr>
          <p:cNvPr id="24" name="Group 24"/>
          <p:cNvGrpSpPr/>
          <p:nvPr/>
        </p:nvGrpSpPr>
        <p:grpSpPr>
          <a:xfrm>
            <a:off x="826453" y="5059577"/>
            <a:ext cx="404493" cy="403953"/>
            <a:chOff x="0" y="0"/>
            <a:chExt cx="539324" cy="538604"/>
          </a:xfrm>
        </p:grpSpPr>
        <p:grpSp>
          <p:nvGrpSpPr>
            <p:cNvPr id="25" name="Group 25"/>
            <p:cNvGrpSpPr/>
            <p:nvPr/>
          </p:nvGrpSpPr>
          <p:grpSpPr>
            <a:xfrm>
              <a:off x="0" y="0"/>
              <a:ext cx="539324" cy="538604"/>
              <a:chOff x="0" y="0"/>
              <a:chExt cx="6350000" cy="6341519"/>
            </a:xfrm>
          </p:grpSpPr>
          <p:sp>
            <p:nvSpPr>
              <p:cNvPr id="26" name="Freeform 26"/>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27" name="TextBox 27"/>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b="1">
                  <a:solidFill>
                    <a:srgbClr val="FFFFFF"/>
                  </a:solidFill>
                  <a:latin typeface="Agrandir Medium"/>
                  <a:ea typeface="Agrandir Medium"/>
                  <a:cs typeface="Agrandir Medium"/>
                  <a:sym typeface="Agrandir Medium"/>
                </a:rPr>
                <a:t>2</a:t>
              </a:r>
            </a:p>
          </p:txBody>
        </p:sp>
      </p:grpSp>
      <p:grpSp>
        <p:nvGrpSpPr>
          <p:cNvPr id="28" name="Group 28"/>
          <p:cNvGrpSpPr/>
          <p:nvPr/>
        </p:nvGrpSpPr>
        <p:grpSpPr>
          <a:xfrm>
            <a:off x="10871570" y="5059577"/>
            <a:ext cx="404493" cy="403953"/>
            <a:chOff x="0" y="0"/>
            <a:chExt cx="539324" cy="538604"/>
          </a:xfrm>
        </p:grpSpPr>
        <p:grpSp>
          <p:nvGrpSpPr>
            <p:cNvPr id="29" name="Group 29"/>
            <p:cNvGrpSpPr/>
            <p:nvPr/>
          </p:nvGrpSpPr>
          <p:grpSpPr>
            <a:xfrm>
              <a:off x="0" y="0"/>
              <a:ext cx="539324" cy="538604"/>
              <a:chOff x="0" y="0"/>
              <a:chExt cx="6350000" cy="6341519"/>
            </a:xfrm>
          </p:grpSpPr>
          <p:sp>
            <p:nvSpPr>
              <p:cNvPr id="30" name="Freeform 30"/>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1" name="TextBox 31"/>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a:solidFill>
                    <a:srgbClr val="FFFFFF"/>
                  </a:solidFill>
                  <a:latin typeface="Agrandir"/>
                  <a:ea typeface="Agrandir"/>
                  <a:cs typeface="Agrandir"/>
                  <a:sym typeface="Agrandir"/>
                </a:rPr>
                <a:t>4</a:t>
              </a:r>
            </a:p>
          </p:txBody>
        </p:sp>
      </p:grpSp>
      <p:grpSp>
        <p:nvGrpSpPr>
          <p:cNvPr id="32" name="Group 32"/>
          <p:cNvGrpSpPr/>
          <p:nvPr/>
        </p:nvGrpSpPr>
        <p:grpSpPr>
          <a:xfrm>
            <a:off x="10871570" y="3525227"/>
            <a:ext cx="404493" cy="403953"/>
            <a:chOff x="0" y="0"/>
            <a:chExt cx="539324" cy="538604"/>
          </a:xfrm>
        </p:grpSpPr>
        <p:grpSp>
          <p:nvGrpSpPr>
            <p:cNvPr id="33" name="Group 33"/>
            <p:cNvGrpSpPr/>
            <p:nvPr/>
          </p:nvGrpSpPr>
          <p:grpSpPr>
            <a:xfrm>
              <a:off x="0" y="0"/>
              <a:ext cx="539324" cy="538604"/>
              <a:chOff x="0" y="0"/>
              <a:chExt cx="6350000" cy="6341519"/>
            </a:xfrm>
          </p:grpSpPr>
          <p:sp>
            <p:nvSpPr>
              <p:cNvPr id="34" name="Freeform 34"/>
              <p:cNvSpPr/>
              <p:nvPr/>
            </p:nvSpPr>
            <p:spPr>
              <a:xfrm>
                <a:off x="0" y="0"/>
                <a:ext cx="6350000" cy="6341520"/>
              </a:xfrm>
              <a:custGeom>
                <a:avLst/>
                <a:gdLst/>
                <a:ahLst/>
                <a:cxnLst/>
                <a:rect l="l" t="t" r="r" b="b"/>
                <a:pathLst>
                  <a:path w="6350000" h="6341520">
                    <a:moveTo>
                      <a:pt x="3175000" y="0"/>
                    </a:moveTo>
                    <a:cubicBezTo>
                      <a:pt x="1421496" y="0"/>
                      <a:pt x="0" y="1419597"/>
                      <a:pt x="0" y="3170760"/>
                    </a:cubicBezTo>
                    <a:cubicBezTo>
                      <a:pt x="0" y="4921922"/>
                      <a:pt x="1421496" y="6341520"/>
                      <a:pt x="3175000" y="6341520"/>
                    </a:cubicBezTo>
                    <a:cubicBezTo>
                      <a:pt x="4928504" y="6341520"/>
                      <a:pt x="6350000" y="4921922"/>
                      <a:pt x="6350000" y="3170760"/>
                    </a:cubicBezTo>
                    <a:cubicBezTo>
                      <a:pt x="6350000" y="1419597"/>
                      <a:pt x="4928504" y="0"/>
                      <a:pt x="3175000" y="0"/>
                    </a:cubicBezTo>
                    <a:close/>
                  </a:path>
                </a:pathLst>
              </a:custGeom>
              <a:solidFill>
                <a:srgbClr val="3B77D7"/>
              </a:solidFill>
            </p:spPr>
            <p:txBody>
              <a:bodyPr/>
              <a:lstStyle/>
              <a:p>
                <a:endParaRPr lang="en-US"/>
              </a:p>
            </p:txBody>
          </p:sp>
        </p:grpSp>
        <p:sp>
          <p:nvSpPr>
            <p:cNvPr id="35" name="TextBox 35"/>
            <p:cNvSpPr txBox="1"/>
            <p:nvPr/>
          </p:nvSpPr>
          <p:spPr>
            <a:xfrm>
              <a:off x="82428" y="51872"/>
              <a:ext cx="374468" cy="425168"/>
            </a:xfrm>
            <a:prstGeom prst="rect">
              <a:avLst/>
            </a:prstGeom>
          </p:spPr>
          <p:txBody>
            <a:bodyPr lIns="0" tIns="0" rIns="0" bIns="0" rtlCol="0" anchor="t">
              <a:spAutoFit/>
            </a:bodyPr>
            <a:lstStyle/>
            <a:p>
              <a:pPr marL="0" lvl="0" indent="0" algn="ctr">
                <a:lnSpc>
                  <a:spcPts val="2250"/>
                </a:lnSpc>
                <a:spcBef>
                  <a:spcPct val="0"/>
                </a:spcBef>
              </a:pPr>
              <a:r>
                <a:rPr lang="en-US" sz="1814">
                  <a:solidFill>
                    <a:srgbClr val="FFFFFF"/>
                  </a:solidFill>
                  <a:latin typeface="Agrandir"/>
                  <a:ea typeface="Agrandir"/>
                  <a:cs typeface="Agrandir"/>
                  <a:sym typeface="Agrandir"/>
                </a:rPr>
                <a:t>3</a:t>
              </a:r>
            </a:p>
          </p:txBody>
        </p:sp>
      </p:grpSp>
      <p:sp>
        <p:nvSpPr>
          <p:cNvPr id="36" name="TextBox 36"/>
          <p:cNvSpPr txBox="1"/>
          <p:nvPr/>
        </p:nvSpPr>
        <p:spPr>
          <a:xfrm>
            <a:off x="1028700" y="933450"/>
            <a:ext cx="13830300" cy="927100"/>
          </a:xfrm>
          <a:prstGeom prst="rect">
            <a:avLst/>
          </a:prstGeom>
        </p:spPr>
        <p:txBody>
          <a:bodyPr wrap="square" lIns="0" tIns="0" rIns="0" bIns="0" rtlCol="0" anchor="t">
            <a:spAutoFit/>
          </a:bodyPr>
          <a:lstStyle/>
          <a:p>
            <a:pPr algn="just">
              <a:lnSpc>
                <a:spcPts val="7699"/>
              </a:lnSpc>
            </a:pPr>
            <a:r>
              <a:rPr lang="en-US" sz="5499" b="1" dirty="0">
                <a:solidFill>
                  <a:srgbClr val="004AAD"/>
                </a:solidFill>
                <a:latin typeface="Canva Sans Bold"/>
                <a:ea typeface="Canva Sans Bold"/>
                <a:cs typeface="Canva Sans Bold"/>
                <a:sym typeface="Canva Sans Bold"/>
              </a:rPr>
              <a:t>Community &amp; Support Sharing</a:t>
            </a:r>
          </a:p>
        </p:txBody>
      </p:sp>
      <p:sp>
        <p:nvSpPr>
          <p:cNvPr id="37" name="TextBox 37"/>
          <p:cNvSpPr txBox="1"/>
          <p:nvPr/>
        </p:nvSpPr>
        <p:spPr>
          <a:xfrm>
            <a:off x="1369863" y="3571320"/>
            <a:ext cx="5935504" cy="274208"/>
          </a:xfrm>
          <a:prstGeom prst="rect">
            <a:avLst/>
          </a:prstGeom>
        </p:spPr>
        <p:txBody>
          <a:bodyPr lIns="0" tIns="0" rIns="0" bIns="0" rtlCol="0" anchor="t">
            <a:spAutoFit/>
          </a:bodyPr>
          <a:lstStyle/>
          <a:p>
            <a:pPr algn="l">
              <a:lnSpc>
                <a:spcPts val="2211"/>
              </a:lnSpc>
            </a:pPr>
            <a:r>
              <a:rPr lang="en-US" sz="1579">
                <a:solidFill>
                  <a:srgbClr val="3B77D7"/>
                </a:solidFill>
                <a:latin typeface="Inter"/>
                <a:ea typeface="Inter"/>
                <a:cs typeface="Inter"/>
                <a:sym typeface="Inter"/>
              </a:rPr>
              <a:t>Share health scan results, experiences, and wellness journeys.</a:t>
            </a:r>
          </a:p>
        </p:txBody>
      </p:sp>
      <p:sp>
        <p:nvSpPr>
          <p:cNvPr id="38" name="TextBox 38"/>
          <p:cNvSpPr txBox="1"/>
          <p:nvPr/>
        </p:nvSpPr>
        <p:spPr>
          <a:xfrm>
            <a:off x="11436024" y="3571050"/>
            <a:ext cx="5336977" cy="274208"/>
          </a:xfrm>
          <a:prstGeom prst="rect">
            <a:avLst/>
          </a:prstGeom>
        </p:spPr>
        <p:txBody>
          <a:bodyPr lIns="0" tIns="0" rIns="0" bIns="0" rtlCol="0" anchor="t">
            <a:spAutoFit/>
          </a:bodyPr>
          <a:lstStyle/>
          <a:p>
            <a:pPr algn="l">
              <a:lnSpc>
                <a:spcPts val="2211"/>
              </a:lnSpc>
            </a:pPr>
            <a:r>
              <a:rPr lang="en-US" sz="1579">
                <a:solidFill>
                  <a:srgbClr val="3B77D7"/>
                </a:solidFill>
                <a:latin typeface="Inter"/>
                <a:ea typeface="Inter"/>
                <a:cs typeface="Inter"/>
                <a:sym typeface="Inter"/>
              </a:rPr>
              <a:t>Connect with trusted health experts for reliable advice.</a:t>
            </a:r>
          </a:p>
        </p:txBody>
      </p:sp>
      <p:sp>
        <p:nvSpPr>
          <p:cNvPr id="39" name="TextBox 39"/>
          <p:cNvSpPr txBox="1"/>
          <p:nvPr/>
        </p:nvSpPr>
        <p:spPr>
          <a:xfrm>
            <a:off x="1369863" y="5105400"/>
            <a:ext cx="5979468" cy="274208"/>
          </a:xfrm>
          <a:prstGeom prst="rect">
            <a:avLst/>
          </a:prstGeom>
        </p:spPr>
        <p:txBody>
          <a:bodyPr lIns="0" tIns="0" rIns="0" bIns="0" rtlCol="0" anchor="t">
            <a:spAutoFit/>
          </a:bodyPr>
          <a:lstStyle/>
          <a:p>
            <a:pPr algn="l">
              <a:lnSpc>
                <a:spcPts val="2211"/>
              </a:lnSpc>
            </a:pPr>
            <a:r>
              <a:rPr lang="en-US" sz="1579">
                <a:solidFill>
                  <a:srgbClr val="3B77D7"/>
                </a:solidFill>
                <a:latin typeface="Inter"/>
                <a:ea typeface="Inter"/>
                <a:cs typeface="Inter"/>
                <a:sym typeface="Inter"/>
              </a:rPr>
              <a:t>Post insights, ask questions, and engage in discussions.</a:t>
            </a:r>
          </a:p>
        </p:txBody>
      </p:sp>
      <p:sp>
        <p:nvSpPr>
          <p:cNvPr id="40" name="TextBox 40"/>
          <p:cNvSpPr txBox="1"/>
          <p:nvPr/>
        </p:nvSpPr>
        <p:spPr>
          <a:xfrm>
            <a:off x="11437988" y="5105400"/>
            <a:ext cx="5336977" cy="274208"/>
          </a:xfrm>
          <a:prstGeom prst="rect">
            <a:avLst/>
          </a:prstGeom>
        </p:spPr>
        <p:txBody>
          <a:bodyPr lIns="0" tIns="0" rIns="0" bIns="0" rtlCol="0" anchor="t">
            <a:spAutoFit/>
          </a:bodyPr>
          <a:lstStyle/>
          <a:p>
            <a:pPr algn="l">
              <a:lnSpc>
                <a:spcPts val="2211"/>
              </a:lnSpc>
            </a:pPr>
            <a:r>
              <a:rPr lang="en-US" sz="1579">
                <a:solidFill>
                  <a:srgbClr val="3B77D7"/>
                </a:solidFill>
                <a:latin typeface="Inter"/>
                <a:ea typeface="Inter"/>
                <a:cs typeface="Inter"/>
                <a:sym typeface="Inter"/>
              </a:rPr>
              <a:t>Build confidence, gain support, and stay motivated.</a:t>
            </a:r>
          </a:p>
        </p:txBody>
      </p:sp>
      <p:sp>
        <p:nvSpPr>
          <p:cNvPr id="41" name="TextBox 41"/>
          <p:cNvSpPr txBox="1"/>
          <p:nvPr/>
        </p:nvSpPr>
        <p:spPr>
          <a:xfrm>
            <a:off x="7848837" y="9102313"/>
            <a:ext cx="2643929" cy="541751"/>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Fig-16.1: Community Feature</a:t>
            </a:r>
          </a:p>
        </p:txBody>
      </p:sp>
      <p:sp>
        <p:nvSpPr>
          <p:cNvPr id="42" name="TextBox 42"/>
          <p:cNvSpPr txBox="1"/>
          <p:nvPr/>
        </p:nvSpPr>
        <p:spPr>
          <a:xfrm>
            <a:off x="17297400" y="9420704"/>
            <a:ext cx="297120"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41</a:t>
            </a: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2361255" cy="4672149"/>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4497218" y="3364774"/>
            <a:ext cx="2361255" cy="4672149"/>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7963373" y="1028700"/>
            <a:ext cx="2361255" cy="4672149"/>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1323" b="-11323"/>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11429527" y="3364774"/>
            <a:ext cx="2361255" cy="4672149"/>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22" b="-22"/>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a:grpSpLocks noChangeAspect="1"/>
          </p:cNvGrpSpPr>
          <p:nvPr/>
        </p:nvGrpSpPr>
        <p:grpSpPr>
          <a:xfrm>
            <a:off x="14898045" y="1028700"/>
            <a:ext cx="2361255" cy="4672149"/>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22" b="-22"/>
              </a:stretch>
            </a:blipFill>
          </p:spPr>
          <p:txBody>
            <a:bodyPr/>
            <a:lstStyle/>
            <a:p>
              <a:endParaRPr lang="en-US"/>
            </a:p>
          </p:txBody>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52" name="Group 52"/>
          <p:cNvGrpSpPr/>
          <p:nvPr/>
        </p:nvGrpSpPr>
        <p:grpSpPr>
          <a:xfrm>
            <a:off x="-3170898" y="6280979"/>
            <a:ext cx="7292867" cy="6969110"/>
            <a:chOff x="0" y="0"/>
            <a:chExt cx="9723823" cy="9292146"/>
          </a:xfrm>
        </p:grpSpPr>
        <p:grpSp>
          <p:nvGrpSpPr>
            <p:cNvPr id="53" name="Group 53"/>
            <p:cNvGrpSpPr/>
            <p:nvPr/>
          </p:nvGrpSpPr>
          <p:grpSpPr>
            <a:xfrm rot="1372777">
              <a:off x="4288832" y="5000186"/>
              <a:ext cx="4956430" cy="3464736"/>
              <a:chOff x="0" y="0"/>
              <a:chExt cx="1017397" cy="711200"/>
            </a:xfrm>
          </p:grpSpPr>
          <p:sp>
            <p:nvSpPr>
              <p:cNvPr id="54" name="Freeform 5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5" name="TextBox 5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56" name="Group 56"/>
            <p:cNvGrpSpPr/>
            <p:nvPr/>
          </p:nvGrpSpPr>
          <p:grpSpPr>
            <a:xfrm rot="643752">
              <a:off x="449050" y="527660"/>
              <a:ext cx="6176131" cy="5404114"/>
              <a:chOff x="0" y="0"/>
              <a:chExt cx="812800" cy="711200"/>
            </a:xfrm>
          </p:grpSpPr>
          <p:sp>
            <p:nvSpPr>
              <p:cNvPr id="57" name="Freeform 5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58" name="TextBox 5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59" name="Freeform 5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7">
              <a:alphaModFix amt="50000"/>
            </a:blip>
            <a:stretch>
              <a:fillRect/>
            </a:stretch>
          </a:blipFill>
        </p:spPr>
        <p:txBody>
          <a:bodyPr/>
          <a:lstStyle/>
          <a:p>
            <a:endParaRPr lang="en-US"/>
          </a:p>
        </p:txBody>
      </p:sp>
      <p:sp>
        <p:nvSpPr>
          <p:cNvPr id="60" name="TextBox 60"/>
          <p:cNvSpPr txBox="1"/>
          <p:nvPr/>
        </p:nvSpPr>
        <p:spPr>
          <a:xfrm>
            <a:off x="17211229" y="9420704"/>
            <a:ext cx="387162"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42</a:t>
            </a:r>
          </a:p>
        </p:txBody>
      </p:sp>
      <p:sp>
        <p:nvSpPr>
          <p:cNvPr id="61" name="TextBox 61"/>
          <p:cNvSpPr txBox="1"/>
          <p:nvPr/>
        </p:nvSpPr>
        <p:spPr>
          <a:xfrm>
            <a:off x="783792" y="6067417"/>
            <a:ext cx="2851070"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Share your excitement with a main post</a:t>
            </a:r>
          </a:p>
          <a:p>
            <a:pPr algn="ctr">
              <a:lnSpc>
                <a:spcPts val="1651"/>
              </a:lnSpc>
            </a:pPr>
            <a:r>
              <a:rPr lang="en-US" sz="1179">
                <a:solidFill>
                  <a:srgbClr val="3B77D7"/>
                </a:solidFill>
                <a:latin typeface="Canva Sans"/>
                <a:ea typeface="Canva Sans"/>
                <a:cs typeface="Canva Sans"/>
                <a:sym typeface="Canva Sans"/>
              </a:rPr>
              <a:t> about uploading your scan!</a:t>
            </a:r>
          </a:p>
        </p:txBody>
      </p:sp>
      <p:sp>
        <p:nvSpPr>
          <p:cNvPr id="62" name="TextBox 62"/>
          <p:cNvSpPr txBox="1"/>
          <p:nvPr/>
        </p:nvSpPr>
        <p:spPr>
          <a:xfrm>
            <a:off x="4557884" y="8498070"/>
            <a:ext cx="2239923"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Drop a comment to praise </a:t>
            </a:r>
          </a:p>
          <a:p>
            <a:pPr algn="ctr">
              <a:lnSpc>
                <a:spcPts val="1651"/>
              </a:lnSpc>
            </a:pPr>
            <a:r>
              <a:rPr lang="en-US" sz="1179">
                <a:solidFill>
                  <a:srgbClr val="3B77D7"/>
                </a:solidFill>
                <a:latin typeface="Canva Sans"/>
                <a:ea typeface="Canva Sans"/>
                <a:cs typeface="Canva Sans"/>
                <a:sym typeface="Canva Sans"/>
              </a:rPr>
              <a:t>the clear and helpful feedback!</a:t>
            </a:r>
          </a:p>
        </p:txBody>
      </p:sp>
      <p:sp>
        <p:nvSpPr>
          <p:cNvPr id="63" name="TextBox 63"/>
          <p:cNvSpPr txBox="1"/>
          <p:nvPr/>
        </p:nvSpPr>
        <p:spPr>
          <a:xfrm>
            <a:off x="8172684" y="6067417"/>
            <a:ext cx="2200453"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Join in with a lively comment </a:t>
            </a:r>
          </a:p>
          <a:p>
            <a:pPr algn="ctr">
              <a:lnSpc>
                <a:spcPts val="1651"/>
              </a:lnSpc>
            </a:pPr>
            <a:r>
              <a:rPr lang="en-US" sz="1179">
                <a:solidFill>
                  <a:srgbClr val="3B77D7"/>
                </a:solidFill>
                <a:latin typeface="Canva Sans"/>
                <a:ea typeface="Canva Sans"/>
                <a:cs typeface="Canva Sans"/>
                <a:sym typeface="Canva Sans"/>
              </a:rPr>
              <a:t>to boost the community spirit!</a:t>
            </a:r>
          </a:p>
        </p:txBody>
      </p:sp>
      <p:sp>
        <p:nvSpPr>
          <p:cNvPr id="64" name="TextBox 64"/>
          <p:cNvSpPr txBox="1"/>
          <p:nvPr/>
        </p:nvSpPr>
        <p:spPr>
          <a:xfrm>
            <a:off x="11595117" y="8498070"/>
            <a:ext cx="2030075"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Post a spirited comment</a:t>
            </a:r>
          </a:p>
          <a:p>
            <a:pPr algn="ctr">
              <a:lnSpc>
                <a:spcPts val="1651"/>
              </a:lnSpc>
            </a:pPr>
            <a:r>
              <a:rPr lang="en-US" sz="1179">
                <a:solidFill>
                  <a:srgbClr val="3B77D7"/>
                </a:solidFill>
                <a:latin typeface="Canva Sans"/>
                <a:ea typeface="Canva Sans"/>
                <a:cs typeface="Canva Sans"/>
                <a:sym typeface="Canva Sans"/>
              </a:rPr>
              <a:t> to engage and uplift others!</a:t>
            </a:r>
          </a:p>
        </p:txBody>
      </p:sp>
      <p:sp>
        <p:nvSpPr>
          <p:cNvPr id="65" name="TextBox 65"/>
          <p:cNvSpPr txBox="1"/>
          <p:nvPr/>
        </p:nvSpPr>
        <p:spPr>
          <a:xfrm>
            <a:off x="14856957" y="6067417"/>
            <a:ext cx="2448877"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Share a bold comment to connect</a:t>
            </a:r>
          </a:p>
          <a:p>
            <a:pPr algn="ctr">
              <a:lnSpc>
                <a:spcPts val="1651"/>
              </a:lnSpc>
            </a:pPr>
            <a:r>
              <a:rPr lang="en-US" sz="1179">
                <a:solidFill>
                  <a:srgbClr val="3B77D7"/>
                </a:solidFill>
                <a:latin typeface="Canva Sans"/>
                <a:ea typeface="Canva Sans"/>
                <a:cs typeface="Canva Sans"/>
                <a:sym typeface="Canva Sans"/>
              </a:rPr>
              <a:t> and spark more insights!</a:t>
            </a:r>
          </a:p>
        </p:txBody>
      </p:sp>
      <p:sp>
        <p:nvSpPr>
          <p:cNvPr id="67" name="TextBox 66">
            <a:extLst>
              <a:ext uri="{FF2B5EF4-FFF2-40B4-BE49-F238E27FC236}">
                <a16:creationId xmlns:a16="http://schemas.microsoft.com/office/drawing/2014/main" id="{DCBCF9F6-5FE2-3DF8-FE24-D4DE7B94B1D8}"/>
              </a:ext>
            </a:extLst>
          </p:cNvPr>
          <p:cNvSpPr txBox="1"/>
          <p:nvPr/>
        </p:nvSpPr>
        <p:spPr>
          <a:xfrm>
            <a:off x="7322705" y="9399810"/>
            <a:ext cx="10862186" cy="646331"/>
          </a:xfrm>
          <a:prstGeom prst="rect">
            <a:avLst/>
          </a:prstGeom>
          <a:noFill/>
        </p:spPr>
        <p:txBody>
          <a:bodyPr wrap="square">
            <a:spAutoFit/>
          </a:bodyPr>
          <a:lstStyle/>
          <a:p>
            <a:r>
              <a:rPr lang="en-US" dirty="0">
                <a:solidFill>
                  <a:srgbClr val="004AAD"/>
                </a:solidFill>
                <a:latin typeface="Inter"/>
                <a:ea typeface="Inter"/>
                <a:cs typeface="Inter"/>
                <a:sym typeface="Inter"/>
              </a:rPr>
              <a:t>Fig-16.2: Community Feature</a:t>
            </a:r>
          </a:p>
          <a:p>
            <a:endParaRPr lang="en-US"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5302" y="2092238"/>
            <a:ext cx="2361255" cy="4672149"/>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6022434" y="2832100"/>
            <a:ext cx="2361255" cy="4672149"/>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300505" y="2092238"/>
            <a:ext cx="2361255" cy="4672149"/>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22" b="-22"/>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14556127" y="2832100"/>
            <a:ext cx="2361255" cy="4672149"/>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22" b="-22"/>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p:nvPr/>
        </p:nvGrpSpPr>
        <p:grpSpPr>
          <a:xfrm>
            <a:off x="-3170898" y="6280979"/>
            <a:ext cx="7292867" cy="6969110"/>
            <a:chOff x="0" y="0"/>
            <a:chExt cx="9723823" cy="9292146"/>
          </a:xfrm>
        </p:grpSpPr>
        <p:grpSp>
          <p:nvGrpSpPr>
            <p:cNvPr id="43" name="Group 43"/>
            <p:cNvGrpSpPr/>
            <p:nvPr/>
          </p:nvGrpSpPr>
          <p:grpSpPr>
            <a:xfrm rot="1372777">
              <a:off x="4288832" y="5000186"/>
              <a:ext cx="4956430" cy="3464736"/>
              <a:chOff x="0" y="0"/>
              <a:chExt cx="1017397" cy="711200"/>
            </a:xfrm>
          </p:grpSpPr>
          <p:sp>
            <p:nvSpPr>
              <p:cNvPr id="44" name="Freeform 4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5" name="TextBox 4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46" name="Group 46"/>
            <p:cNvGrpSpPr/>
            <p:nvPr/>
          </p:nvGrpSpPr>
          <p:grpSpPr>
            <a:xfrm rot="643752">
              <a:off x="449050" y="527660"/>
              <a:ext cx="6176131" cy="5404114"/>
              <a:chOff x="0" y="0"/>
              <a:chExt cx="812800" cy="711200"/>
            </a:xfrm>
          </p:grpSpPr>
          <p:sp>
            <p:nvSpPr>
              <p:cNvPr id="47" name="Freeform 4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48" name="TextBox 4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49" name="Freeform 49"/>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6">
              <a:alphaModFix amt="50000"/>
            </a:blip>
            <a:stretch>
              <a:fillRect/>
            </a:stretch>
          </a:blipFill>
        </p:spPr>
        <p:txBody>
          <a:bodyPr/>
          <a:lstStyle/>
          <a:p>
            <a:endParaRPr lang="en-US"/>
          </a:p>
        </p:txBody>
      </p:sp>
      <p:sp>
        <p:nvSpPr>
          <p:cNvPr id="50" name="TextBox 50"/>
          <p:cNvSpPr txBox="1"/>
          <p:nvPr/>
        </p:nvSpPr>
        <p:spPr>
          <a:xfrm>
            <a:off x="1028700" y="923925"/>
            <a:ext cx="13258843" cy="863600"/>
          </a:xfrm>
          <a:prstGeom prst="rect">
            <a:avLst/>
          </a:prstGeom>
        </p:spPr>
        <p:txBody>
          <a:bodyPr lIns="0" tIns="0" rIns="0" bIns="0" rtlCol="0" anchor="t">
            <a:spAutoFit/>
          </a:bodyPr>
          <a:lstStyle/>
          <a:p>
            <a:pPr algn="l">
              <a:lnSpc>
                <a:spcPts val="7000"/>
              </a:lnSpc>
            </a:pPr>
            <a:r>
              <a:rPr lang="en-US" sz="5000" b="1">
                <a:solidFill>
                  <a:srgbClr val="004AAD"/>
                </a:solidFill>
                <a:latin typeface="Canva Sans Bold"/>
                <a:ea typeface="Canva Sans Bold"/>
                <a:cs typeface="Canva Sans Bold"/>
                <a:sym typeface="Canva Sans Bold"/>
              </a:rPr>
              <a:t>Discover Nearby Doctors with Ease</a:t>
            </a:r>
          </a:p>
        </p:txBody>
      </p:sp>
      <p:sp>
        <p:nvSpPr>
          <p:cNvPr id="51" name="TextBox 51"/>
          <p:cNvSpPr txBox="1"/>
          <p:nvPr/>
        </p:nvSpPr>
        <p:spPr>
          <a:xfrm>
            <a:off x="7301448" y="9102313"/>
            <a:ext cx="3685104" cy="259623"/>
          </a:xfrm>
          <a:prstGeom prst="rect">
            <a:avLst/>
          </a:prstGeom>
        </p:spPr>
        <p:txBody>
          <a:bodyPr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Fig-17: Map &amp; Nearby Doctors Feature</a:t>
            </a:r>
          </a:p>
        </p:txBody>
      </p:sp>
      <p:sp>
        <p:nvSpPr>
          <p:cNvPr id="52" name="TextBox 52"/>
          <p:cNvSpPr txBox="1"/>
          <p:nvPr/>
        </p:nvSpPr>
        <p:spPr>
          <a:xfrm>
            <a:off x="17259300" y="9420704"/>
            <a:ext cx="343376"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43</a:t>
            </a:r>
          </a:p>
        </p:txBody>
      </p:sp>
      <p:sp>
        <p:nvSpPr>
          <p:cNvPr id="53" name="TextBox 53"/>
          <p:cNvSpPr txBox="1"/>
          <p:nvPr/>
        </p:nvSpPr>
        <p:spPr>
          <a:xfrm>
            <a:off x="1252996" y="7285149"/>
            <a:ext cx="3385066" cy="617564"/>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Showcase the interactive map feature,</a:t>
            </a:r>
          </a:p>
          <a:p>
            <a:pPr algn="ctr">
              <a:lnSpc>
                <a:spcPts val="1651"/>
              </a:lnSpc>
            </a:pPr>
            <a:r>
              <a:rPr lang="en-US" sz="1179">
                <a:solidFill>
                  <a:srgbClr val="3B77D7"/>
                </a:solidFill>
                <a:latin typeface="Canva Sans"/>
                <a:ea typeface="Canva Sans"/>
                <a:cs typeface="Canva Sans"/>
                <a:sym typeface="Canva Sans"/>
              </a:rPr>
              <a:t> highlighting nearby doctors with clear markers</a:t>
            </a:r>
          </a:p>
          <a:p>
            <a:pPr algn="ctr">
              <a:lnSpc>
                <a:spcPts val="1651"/>
              </a:lnSpc>
            </a:pPr>
            <a:r>
              <a:rPr lang="en-US" sz="1179">
                <a:solidFill>
                  <a:srgbClr val="3B77D7"/>
                </a:solidFill>
                <a:latin typeface="Canva Sans"/>
                <a:ea typeface="Canva Sans"/>
                <a:cs typeface="Canva Sans"/>
                <a:sym typeface="Canva Sans"/>
              </a:rPr>
              <a:t> for easy location tracking.</a:t>
            </a:r>
          </a:p>
        </p:txBody>
      </p:sp>
      <p:sp>
        <p:nvSpPr>
          <p:cNvPr id="54" name="TextBox 54"/>
          <p:cNvSpPr txBox="1"/>
          <p:nvPr/>
        </p:nvSpPr>
        <p:spPr>
          <a:xfrm>
            <a:off x="5654386" y="7882559"/>
            <a:ext cx="3097351" cy="617564"/>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Present the detailed doctor profile,</a:t>
            </a:r>
          </a:p>
          <a:p>
            <a:pPr algn="ctr">
              <a:lnSpc>
                <a:spcPts val="1651"/>
              </a:lnSpc>
            </a:pPr>
            <a:r>
              <a:rPr lang="en-US" sz="1179">
                <a:solidFill>
                  <a:srgbClr val="3B77D7"/>
                </a:solidFill>
                <a:latin typeface="Canva Sans"/>
                <a:ea typeface="Canva Sans"/>
                <a:cs typeface="Canva Sans"/>
                <a:sym typeface="Canva Sans"/>
              </a:rPr>
              <a:t> including ratings and specialties,</a:t>
            </a:r>
          </a:p>
          <a:p>
            <a:pPr algn="ctr">
              <a:lnSpc>
                <a:spcPts val="1651"/>
              </a:lnSpc>
            </a:pPr>
            <a:r>
              <a:rPr lang="en-US" sz="1179">
                <a:solidFill>
                  <a:srgbClr val="3B77D7"/>
                </a:solidFill>
                <a:latin typeface="Canva Sans"/>
                <a:ea typeface="Canva Sans"/>
                <a:cs typeface="Canva Sans"/>
                <a:sym typeface="Canva Sans"/>
              </a:rPr>
              <a:t> to guide users in making informed choices.</a:t>
            </a:r>
          </a:p>
        </p:txBody>
      </p:sp>
      <p:sp>
        <p:nvSpPr>
          <p:cNvPr id="55" name="TextBox 55"/>
          <p:cNvSpPr txBox="1"/>
          <p:nvPr/>
        </p:nvSpPr>
        <p:spPr>
          <a:xfrm>
            <a:off x="9768061" y="7096175"/>
            <a:ext cx="3426142" cy="617564"/>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Demonstrate the one-tap "Call Doctor" button, </a:t>
            </a:r>
          </a:p>
          <a:p>
            <a:pPr algn="ctr">
              <a:lnSpc>
                <a:spcPts val="1651"/>
              </a:lnSpc>
            </a:pPr>
            <a:r>
              <a:rPr lang="en-US" sz="1179">
                <a:solidFill>
                  <a:srgbClr val="3B77D7"/>
                </a:solidFill>
                <a:latin typeface="Canva Sans"/>
                <a:ea typeface="Canva Sans"/>
                <a:cs typeface="Canva Sans"/>
                <a:sym typeface="Canva Sans"/>
              </a:rPr>
              <a:t>enabling instant communication</a:t>
            </a:r>
          </a:p>
          <a:p>
            <a:pPr algn="ctr">
              <a:lnSpc>
                <a:spcPts val="1651"/>
              </a:lnSpc>
            </a:pPr>
            <a:r>
              <a:rPr lang="en-US" sz="1179">
                <a:solidFill>
                  <a:srgbClr val="3B77D7"/>
                </a:solidFill>
                <a:latin typeface="Canva Sans"/>
                <a:ea typeface="Canva Sans"/>
                <a:cs typeface="Canva Sans"/>
                <a:sym typeface="Canva Sans"/>
              </a:rPr>
              <a:t> with healthcare providers.</a:t>
            </a:r>
          </a:p>
        </p:txBody>
      </p:sp>
      <p:sp>
        <p:nvSpPr>
          <p:cNvPr id="56" name="TextBox 56"/>
          <p:cNvSpPr txBox="1"/>
          <p:nvPr/>
        </p:nvSpPr>
        <p:spPr>
          <a:xfrm>
            <a:off x="14375011" y="7882559"/>
            <a:ext cx="2884289" cy="617564"/>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Explain the integrated dialer feature,</a:t>
            </a:r>
          </a:p>
          <a:p>
            <a:pPr algn="ctr">
              <a:lnSpc>
                <a:spcPts val="1651"/>
              </a:lnSpc>
            </a:pPr>
            <a:r>
              <a:rPr lang="en-US" sz="1179">
                <a:solidFill>
                  <a:srgbClr val="3B77D7"/>
                </a:solidFill>
                <a:latin typeface="Canva Sans"/>
                <a:ea typeface="Canva Sans"/>
                <a:cs typeface="Canva Sans"/>
                <a:sym typeface="Canva Sans"/>
              </a:rPr>
              <a:t> displaying the doctor’s contact number</a:t>
            </a:r>
          </a:p>
          <a:p>
            <a:pPr algn="ctr">
              <a:lnSpc>
                <a:spcPts val="1651"/>
              </a:lnSpc>
            </a:pPr>
            <a:r>
              <a:rPr lang="en-US" sz="1179">
                <a:solidFill>
                  <a:srgbClr val="3B77D7"/>
                </a:solidFill>
                <a:latin typeface="Canva Sans"/>
                <a:ea typeface="Canva Sans"/>
                <a:cs typeface="Canva Sans"/>
                <a:sym typeface="Canva Sans"/>
              </a:rPr>
              <a:t> for a smooth calling experience.</a:t>
            </a: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1047" y="2694646"/>
            <a:ext cx="2079577" cy="411480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4383517" y="4067838"/>
            <a:ext cx="2079577" cy="411480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8104212" y="2694646"/>
            <a:ext cx="2079577" cy="411480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22" b="-22"/>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11794007" y="4067838"/>
            <a:ext cx="2079577" cy="411480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22" b="-22"/>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a:grpSpLocks noChangeAspect="1"/>
          </p:cNvGrpSpPr>
          <p:nvPr/>
        </p:nvGrpSpPr>
        <p:grpSpPr>
          <a:xfrm>
            <a:off x="15096603" y="2694646"/>
            <a:ext cx="2079577" cy="4114800"/>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22" b="-22"/>
              </a:stretch>
            </a:blipFill>
          </p:spPr>
          <p:txBody>
            <a:bodyPr/>
            <a:lstStyle/>
            <a:p>
              <a:endParaRPr lang="en-US"/>
            </a:p>
          </p:txBody>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52" name="Freeform 52"/>
          <p:cNvSpPr/>
          <p:nvPr/>
        </p:nvSpPr>
        <p:spPr>
          <a:xfrm>
            <a:off x="16691178" y="8945608"/>
            <a:ext cx="1648689" cy="1648689"/>
          </a:xfrm>
          <a:custGeom>
            <a:avLst/>
            <a:gdLst/>
            <a:ahLst/>
            <a:cxnLst/>
            <a:rect l="l" t="t" r="r" b="b"/>
            <a:pathLst>
              <a:path w="1648689" h="1648689">
                <a:moveTo>
                  <a:pt x="0" y="0"/>
                </a:moveTo>
                <a:lnTo>
                  <a:pt x="1648689" y="0"/>
                </a:lnTo>
                <a:lnTo>
                  <a:pt x="1648689" y="1648689"/>
                </a:lnTo>
                <a:lnTo>
                  <a:pt x="0" y="1648689"/>
                </a:lnTo>
                <a:lnTo>
                  <a:pt x="0" y="0"/>
                </a:lnTo>
                <a:close/>
              </a:path>
            </a:pathLst>
          </a:custGeom>
          <a:blipFill>
            <a:blip r:embed="rId7">
              <a:alphaModFix amt="50000"/>
            </a:blip>
            <a:stretch>
              <a:fillRect/>
            </a:stretch>
          </a:blipFill>
        </p:spPr>
        <p:txBody>
          <a:bodyPr/>
          <a:lstStyle/>
          <a:p>
            <a:endParaRPr lang="en-US"/>
          </a:p>
        </p:txBody>
      </p:sp>
      <p:sp>
        <p:nvSpPr>
          <p:cNvPr id="53" name="TextBox 53"/>
          <p:cNvSpPr txBox="1"/>
          <p:nvPr/>
        </p:nvSpPr>
        <p:spPr>
          <a:xfrm>
            <a:off x="1028700" y="7184281"/>
            <a:ext cx="2744271"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Manage your account details and</a:t>
            </a:r>
          </a:p>
          <a:p>
            <a:pPr algn="ctr">
              <a:lnSpc>
                <a:spcPts val="1651"/>
              </a:lnSpc>
            </a:pPr>
            <a:r>
              <a:rPr lang="en-US" sz="1179">
                <a:solidFill>
                  <a:srgbClr val="3B77D7"/>
                </a:solidFill>
                <a:latin typeface="Canva Sans"/>
                <a:ea typeface="Canva Sans"/>
                <a:cs typeface="Canva Sans"/>
                <a:sym typeface="Canva Sans"/>
              </a:rPr>
              <a:t> personalize your settings effortlessly.</a:t>
            </a:r>
          </a:p>
        </p:txBody>
      </p:sp>
      <p:sp>
        <p:nvSpPr>
          <p:cNvPr id="54" name="TextBox 54"/>
          <p:cNvSpPr txBox="1"/>
          <p:nvPr/>
        </p:nvSpPr>
        <p:spPr>
          <a:xfrm>
            <a:off x="8001447" y="7184281"/>
            <a:ext cx="2285107"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Update your password securely</a:t>
            </a:r>
          </a:p>
          <a:p>
            <a:pPr algn="ctr">
              <a:lnSpc>
                <a:spcPts val="1651"/>
              </a:lnSpc>
            </a:pPr>
            <a:r>
              <a:rPr lang="en-US" sz="1179">
                <a:solidFill>
                  <a:srgbClr val="3B77D7"/>
                </a:solidFill>
                <a:latin typeface="Canva Sans"/>
                <a:ea typeface="Canva Sans"/>
                <a:cs typeface="Canva Sans"/>
                <a:sym typeface="Canva Sans"/>
              </a:rPr>
              <a:t>with a straightforward process.</a:t>
            </a:r>
          </a:p>
        </p:txBody>
      </p:sp>
      <p:sp>
        <p:nvSpPr>
          <p:cNvPr id="55" name="TextBox 55"/>
          <p:cNvSpPr txBox="1"/>
          <p:nvPr/>
        </p:nvSpPr>
        <p:spPr>
          <a:xfrm>
            <a:off x="11536223" y="8537535"/>
            <a:ext cx="2595146"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Toggle Dark Mode for a comfortable</a:t>
            </a:r>
          </a:p>
          <a:p>
            <a:pPr algn="ctr">
              <a:lnSpc>
                <a:spcPts val="1651"/>
              </a:lnSpc>
            </a:pPr>
            <a:r>
              <a:rPr lang="en-US" sz="1179">
                <a:solidFill>
                  <a:srgbClr val="3B77D7"/>
                </a:solidFill>
                <a:latin typeface="Canva Sans"/>
                <a:ea typeface="Canva Sans"/>
                <a:cs typeface="Canva Sans"/>
                <a:sym typeface="Canva Sans"/>
              </a:rPr>
              <a:t> and eye-friendly interface.</a:t>
            </a:r>
          </a:p>
        </p:txBody>
      </p:sp>
      <p:sp>
        <p:nvSpPr>
          <p:cNvPr id="56" name="TextBox 56"/>
          <p:cNvSpPr txBox="1"/>
          <p:nvPr/>
        </p:nvSpPr>
        <p:spPr>
          <a:xfrm>
            <a:off x="17308412" y="9568080"/>
            <a:ext cx="414219"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44</a:t>
            </a:r>
          </a:p>
        </p:txBody>
      </p:sp>
      <p:sp>
        <p:nvSpPr>
          <p:cNvPr id="57" name="TextBox 57"/>
          <p:cNvSpPr txBox="1"/>
          <p:nvPr/>
        </p:nvSpPr>
        <p:spPr>
          <a:xfrm>
            <a:off x="4193420" y="8537535"/>
            <a:ext cx="2459772"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Update your personal information</a:t>
            </a:r>
          </a:p>
          <a:p>
            <a:pPr algn="ctr">
              <a:lnSpc>
                <a:spcPts val="1651"/>
              </a:lnSpc>
            </a:pPr>
            <a:r>
              <a:rPr lang="en-US" sz="1179">
                <a:solidFill>
                  <a:srgbClr val="3B77D7"/>
                </a:solidFill>
                <a:latin typeface="Canva Sans"/>
                <a:ea typeface="Canva Sans"/>
                <a:cs typeface="Canva Sans"/>
                <a:sym typeface="Canva Sans"/>
              </a:rPr>
              <a:t> securely to enhance your profile.</a:t>
            </a:r>
          </a:p>
        </p:txBody>
      </p:sp>
      <p:sp>
        <p:nvSpPr>
          <p:cNvPr id="58" name="TextBox 58"/>
          <p:cNvSpPr txBox="1"/>
          <p:nvPr/>
        </p:nvSpPr>
        <p:spPr>
          <a:xfrm>
            <a:off x="15013484" y="7184281"/>
            <a:ext cx="2245816" cy="408073"/>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Switch to Arabic for a seamless</a:t>
            </a:r>
          </a:p>
          <a:p>
            <a:pPr algn="ctr">
              <a:lnSpc>
                <a:spcPts val="1651"/>
              </a:lnSpc>
            </a:pPr>
            <a:r>
              <a:rPr lang="en-US" sz="1179">
                <a:solidFill>
                  <a:srgbClr val="3B77D7"/>
                </a:solidFill>
                <a:latin typeface="Canva Sans"/>
                <a:ea typeface="Canva Sans"/>
                <a:cs typeface="Canva Sans"/>
                <a:sym typeface="Canva Sans"/>
              </a:rPr>
              <a:t>and localized experience.</a:t>
            </a:r>
          </a:p>
        </p:txBody>
      </p:sp>
      <p:sp>
        <p:nvSpPr>
          <p:cNvPr id="59" name="TextBox 59"/>
          <p:cNvSpPr txBox="1"/>
          <p:nvPr/>
        </p:nvSpPr>
        <p:spPr>
          <a:xfrm>
            <a:off x="1028700" y="923925"/>
            <a:ext cx="16230600"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Personalized User Experience</a:t>
            </a:r>
          </a:p>
        </p:txBody>
      </p:sp>
      <p:sp>
        <p:nvSpPr>
          <p:cNvPr id="60" name="TextBox 60"/>
          <p:cNvSpPr txBox="1"/>
          <p:nvPr/>
        </p:nvSpPr>
        <p:spPr>
          <a:xfrm>
            <a:off x="7567017" y="9102313"/>
            <a:ext cx="3153966" cy="541751"/>
          </a:xfrm>
          <a:prstGeom prst="rect">
            <a:avLst/>
          </a:prstGeom>
        </p:spPr>
        <p:txBody>
          <a:bodyPr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Fig-18.1: Profile &amp; Settings Feature</a:t>
            </a:r>
          </a:p>
        </p:txBody>
      </p:sp>
      <p:grpSp>
        <p:nvGrpSpPr>
          <p:cNvPr id="61" name="Group 61"/>
          <p:cNvGrpSpPr/>
          <p:nvPr/>
        </p:nvGrpSpPr>
        <p:grpSpPr>
          <a:xfrm>
            <a:off x="-3212374" y="6267458"/>
            <a:ext cx="7292867" cy="6969110"/>
            <a:chOff x="0" y="0"/>
            <a:chExt cx="9723823" cy="9292146"/>
          </a:xfrm>
        </p:grpSpPr>
        <p:grpSp>
          <p:nvGrpSpPr>
            <p:cNvPr id="62" name="Group 62"/>
            <p:cNvGrpSpPr/>
            <p:nvPr/>
          </p:nvGrpSpPr>
          <p:grpSpPr>
            <a:xfrm rot="1372777">
              <a:off x="4288832" y="5000186"/>
              <a:ext cx="4956430" cy="3464736"/>
              <a:chOff x="0" y="0"/>
              <a:chExt cx="1017397" cy="711200"/>
            </a:xfrm>
          </p:grpSpPr>
          <p:sp>
            <p:nvSpPr>
              <p:cNvPr id="63" name="Freeform 63"/>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4" name="TextBox 64"/>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5" name="Group 65"/>
            <p:cNvGrpSpPr/>
            <p:nvPr/>
          </p:nvGrpSpPr>
          <p:grpSpPr>
            <a:xfrm rot="643752">
              <a:off x="449050" y="527660"/>
              <a:ext cx="6176131" cy="5404114"/>
              <a:chOff x="0" y="0"/>
              <a:chExt cx="812800" cy="711200"/>
            </a:xfrm>
          </p:grpSpPr>
          <p:sp>
            <p:nvSpPr>
              <p:cNvPr id="66" name="Freeform 6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67" name="TextBox 6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11906" y="2381351"/>
            <a:ext cx="2571197" cy="508755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71920" y="2381351"/>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28700" y="2381351"/>
            <a:ext cx="2478204" cy="49035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22" b="-22"/>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3212374" y="6267458"/>
            <a:ext cx="7292867" cy="6969110"/>
            <a:chOff x="0" y="0"/>
            <a:chExt cx="9723823" cy="9292146"/>
          </a:xfrm>
        </p:grpSpPr>
        <p:grpSp>
          <p:nvGrpSpPr>
            <p:cNvPr id="33" name="Group 33"/>
            <p:cNvGrpSpPr/>
            <p:nvPr/>
          </p:nvGrpSpPr>
          <p:grpSpPr>
            <a:xfrm rot="1372777">
              <a:off x="4288832" y="5000186"/>
              <a:ext cx="4956430" cy="3464736"/>
              <a:chOff x="0" y="0"/>
              <a:chExt cx="1017397" cy="711200"/>
            </a:xfrm>
          </p:grpSpPr>
          <p:sp>
            <p:nvSpPr>
              <p:cNvPr id="34" name="Freeform 3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35" name="TextBox 3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36" name="Group 36"/>
            <p:cNvGrpSpPr/>
            <p:nvPr/>
          </p:nvGrpSpPr>
          <p:grpSpPr>
            <a:xfrm rot="643752">
              <a:off x="449050" y="527660"/>
              <a:ext cx="6176131" cy="5404114"/>
              <a:chOff x="0" y="0"/>
              <a:chExt cx="812800" cy="711200"/>
            </a:xfrm>
          </p:grpSpPr>
          <p:sp>
            <p:nvSpPr>
              <p:cNvPr id="37" name="Freeform 3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38" name="TextBox 3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39" name="Group 39"/>
          <p:cNvGrpSpPr/>
          <p:nvPr/>
        </p:nvGrpSpPr>
        <p:grpSpPr>
          <a:xfrm rot="1372777">
            <a:off x="792980" y="10552585"/>
            <a:ext cx="3717322" cy="2598552"/>
            <a:chOff x="0" y="0"/>
            <a:chExt cx="1017397" cy="711200"/>
          </a:xfrm>
        </p:grpSpPr>
        <p:sp>
          <p:nvSpPr>
            <p:cNvPr id="40" name="Freeform 4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1" name="TextBox 4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sp>
        <p:nvSpPr>
          <p:cNvPr id="42" name="Freeform 4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43" name="TextBox 43"/>
          <p:cNvSpPr txBox="1"/>
          <p:nvPr/>
        </p:nvSpPr>
        <p:spPr>
          <a:xfrm>
            <a:off x="1329786" y="7683335"/>
            <a:ext cx="2013109" cy="408073"/>
          </a:xfrm>
          <a:prstGeom prst="rect">
            <a:avLst/>
          </a:prstGeom>
        </p:spPr>
        <p:txBody>
          <a:bodyPr lIns="0" tIns="0" rIns="0" bIns="0" rtlCol="0" anchor="t">
            <a:spAutoFit/>
          </a:bodyPr>
          <a:lstStyle/>
          <a:p>
            <a:pPr algn="ctr">
              <a:lnSpc>
                <a:spcPts val="1651"/>
              </a:lnSpc>
            </a:pPr>
            <a:r>
              <a:rPr lang="en-US" sz="1179">
                <a:solidFill>
                  <a:srgbClr val="004AAD"/>
                </a:solidFill>
                <a:latin typeface="Canva Sans"/>
                <a:ea typeface="Canva Sans"/>
                <a:cs typeface="Canva Sans"/>
                <a:sym typeface="Canva Sans"/>
              </a:rPr>
              <a:t>Privacy Center with </a:t>
            </a:r>
          </a:p>
          <a:p>
            <a:pPr algn="ctr">
              <a:lnSpc>
                <a:spcPts val="1651"/>
              </a:lnSpc>
            </a:pPr>
            <a:r>
              <a:rPr lang="en-US" sz="1179">
                <a:solidFill>
                  <a:srgbClr val="004AAD"/>
                </a:solidFill>
                <a:latin typeface="Canva Sans"/>
                <a:ea typeface="Canva Sans"/>
                <a:cs typeface="Canva Sans"/>
                <a:sym typeface="Canva Sans"/>
              </a:rPr>
              <a:t>data usage and control info.</a:t>
            </a:r>
          </a:p>
        </p:txBody>
      </p:sp>
      <p:sp>
        <p:nvSpPr>
          <p:cNvPr id="44" name="TextBox 44"/>
          <p:cNvSpPr txBox="1"/>
          <p:nvPr/>
        </p:nvSpPr>
        <p:spPr>
          <a:xfrm>
            <a:off x="7769124" y="7778555"/>
            <a:ext cx="2656761" cy="417598"/>
          </a:xfrm>
          <a:prstGeom prst="rect">
            <a:avLst/>
          </a:prstGeom>
        </p:spPr>
        <p:txBody>
          <a:bodyPr lIns="0" tIns="0" rIns="0" bIns="0" rtlCol="0" anchor="t">
            <a:spAutoFit/>
          </a:bodyPr>
          <a:lstStyle/>
          <a:p>
            <a:pPr algn="ctr">
              <a:lnSpc>
                <a:spcPts val="1651"/>
              </a:lnSpc>
            </a:pPr>
            <a:r>
              <a:rPr lang="en-US" sz="1179">
                <a:solidFill>
                  <a:srgbClr val="004AAD"/>
                </a:solidFill>
                <a:latin typeface="Inter"/>
                <a:ea typeface="Inter"/>
                <a:cs typeface="Inter"/>
                <a:sym typeface="Inter"/>
              </a:rPr>
              <a:t>Explore FAQs to clarify how Tamenny</a:t>
            </a:r>
          </a:p>
          <a:p>
            <a:pPr algn="ctr">
              <a:lnSpc>
                <a:spcPts val="1651"/>
              </a:lnSpc>
            </a:pPr>
            <a:r>
              <a:rPr lang="en-US" sz="1179">
                <a:solidFill>
                  <a:srgbClr val="004AAD"/>
                </a:solidFill>
                <a:latin typeface="Inter"/>
                <a:ea typeface="Inter"/>
                <a:cs typeface="Inter"/>
                <a:sym typeface="Inter"/>
              </a:rPr>
              <a:t> enhances your health journey.</a:t>
            </a:r>
          </a:p>
        </p:txBody>
      </p:sp>
      <p:sp>
        <p:nvSpPr>
          <p:cNvPr id="45" name="TextBox 45"/>
          <p:cNvSpPr txBox="1"/>
          <p:nvPr/>
        </p:nvSpPr>
        <p:spPr>
          <a:xfrm>
            <a:off x="14809354" y="7673810"/>
            <a:ext cx="2403336" cy="208108"/>
          </a:xfrm>
          <a:prstGeom prst="rect">
            <a:avLst/>
          </a:prstGeom>
        </p:spPr>
        <p:txBody>
          <a:bodyPr lIns="0" tIns="0" rIns="0" bIns="0" rtlCol="0" anchor="t">
            <a:spAutoFit/>
          </a:bodyPr>
          <a:lstStyle/>
          <a:p>
            <a:pPr algn="ctr">
              <a:lnSpc>
                <a:spcPts val="1651"/>
              </a:lnSpc>
            </a:pPr>
            <a:r>
              <a:rPr lang="en-US" sz="1179">
                <a:solidFill>
                  <a:srgbClr val="004AAD"/>
                </a:solidFill>
                <a:latin typeface="Inter"/>
                <a:ea typeface="Inter"/>
                <a:cs typeface="Inter"/>
                <a:sym typeface="Inter"/>
              </a:rPr>
              <a:t>Profile with sign-out confirmation.</a:t>
            </a:r>
          </a:p>
        </p:txBody>
      </p:sp>
      <p:sp>
        <p:nvSpPr>
          <p:cNvPr id="46" name="TextBox 46"/>
          <p:cNvSpPr txBox="1"/>
          <p:nvPr/>
        </p:nvSpPr>
        <p:spPr>
          <a:xfrm>
            <a:off x="17223696" y="9420705"/>
            <a:ext cx="380349"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45</a:t>
            </a:r>
          </a:p>
        </p:txBody>
      </p:sp>
      <p:sp>
        <p:nvSpPr>
          <p:cNvPr id="48" name="TextBox 47">
            <a:extLst>
              <a:ext uri="{FF2B5EF4-FFF2-40B4-BE49-F238E27FC236}">
                <a16:creationId xmlns:a16="http://schemas.microsoft.com/office/drawing/2014/main" id="{013231E2-46E5-1863-376F-06394830F54E}"/>
              </a:ext>
            </a:extLst>
          </p:cNvPr>
          <p:cNvSpPr txBox="1"/>
          <p:nvPr/>
        </p:nvSpPr>
        <p:spPr>
          <a:xfrm>
            <a:off x="3777790" y="9016228"/>
            <a:ext cx="10884308" cy="358240"/>
          </a:xfrm>
          <a:prstGeom prst="rect">
            <a:avLst/>
          </a:prstGeom>
          <a:noFill/>
        </p:spPr>
        <p:txBody>
          <a:bodyPr wrap="square">
            <a:spAutoFit/>
          </a:bodyPr>
          <a:lstStyle/>
          <a:p>
            <a:pPr algn="ctr">
              <a:lnSpc>
                <a:spcPts val="2229"/>
              </a:lnSpc>
              <a:spcBef>
                <a:spcPct val="0"/>
              </a:spcBef>
            </a:pPr>
            <a:r>
              <a:rPr lang="en-US" sz="1800" dirty="0">
                <a:solidFill>
                  <a:srgbClr val="004AAD"/>
                </a:solidFill>
                <a:latin typeface="Inter"/>
                <a:ea typeface="Inter"/>
                <a:cs typeface="Inter"/>
                <a:sym typeface="Inter"/>
              </a:rPr>
              <a:t>Fig-18.2: Profile &amp; Settings Feature</a:t>
            </a: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001871" y="6320439"/>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Freeform 9"/>
          <p:cNvSpPr/>
          <p:nvPr/>
        </p:nvSpPr>
        <p:spPr>
          <a:xfrm>
            <a:off x="12077354" y="1257300"/>
            <a:ext cx="7941836" cy="8059234"/>
          </a:xfrm>
          <a:custGeom>
            <a:avLst/>
            <a:gdLst/>
            <a:ahLst/>
            <a:cxnLst/>
            <a:rect l="l" t="t" r="r" b="b"/>
            <a:pathLst>
              <a:path w="7941836" h="8059234">
                <a:moveTo>
                  <a:pt x="0" y="0"/>
                </a:moveTo>
                <a:lnTo>
                  <a:pt x="7941836" y="0"/>
                </a:lnTo>
                <a:lnTo>
                  <a:pt x="7941836" y="8059234"/>
                </a:lnTo>
                <a:lnTo>
                  <a:pt x="0" y="8059234"/>
                </a:lnTo>
                <a:lnTo>
                  <a:pt x="0" y="0"/>
                </a:lnTo>
                <a:close/>
              </a:path>
            </a:pathLst>
          </a:custGeom>
          <a:blipFill>
            <a:blip r:embed="rId2"/>
            <a:stretch>
              <a:fillRect r="-1478"/>
            </a:stretch>
          </a:blipFill>
        </p:spPr>
        <p:txBody>
          <a:bodyPr/>
          <a:lstStyle/>
          <a:p>
            <a:endParaRPr lang="en-US"/>
          </a:p>
        </p:txBody>
      </p:sp>
      <p:sp>
        <p:nvSpPr>
          <p:cNvPr id="10" name="TextBox 10"/>
          <p:cNvSpPr txBox="1"/>
          <p:nvPr/>
        </p:nvSpPr>
        <p:spPr>
          <a:xfrm>
            <a:off x="1028700" y="5515753"/>
            <a:ext cx="3262296" cy="606425"/>
          </a:xfrm>
          <a:prstGeom prst="rect">
            <a:avLst/>
          </a:prstGeom>
        </p:spPr>
        <p:txBody>
          <a:bodyPr lIns="0" tIns="0" rIns="0" bIns="0" rtlCol="0" anchor="t">
            <a:spAutoFit/>
          </a:bodyPr>
          <a:lstStyle/>
          <a:p>
            <a:pPr algn="just">
              <a:lnSpc>
                <a:spcPts val="4900"/>
              </a:lnSpc>
              <a:spcBef>
                <a:spcPct val="0"/>
              </a:spcBef>
            </a:pPr>
            <a:r>
              <a:rPr lang="en-US" sz="3500" b="1">
                <a:solidFill>
                  <a:srgbClr val="004AAD"/>
                </a:solidFill>
                <a:latin typeface="Inter Bold"/>
                <a:ea typeface="Inter Bold"/>
                <a:cs typeface="Inter Bold"/>
                <a:sym typeface="Inter Bold"/>
              </a:rPr>
              <a:t>Key Objective:</a:t>
            </a:r>
          </a:p>
        </p:txBody>
      </p:sp>
      <p:sp>
        <p:nvSpPr>
          <p:cNvPr id="11" name="TextBox 11"/>
          <p:cNvSpPr txBox="1"/>
          <p:nvPr/>
        </p:nvSpPr>
        <p:spPr>
          <a:xfrm>
            <a:off x="1028700" y="6253764"/>
            <a:ext cx="13893592" cy="1057275"/>
          </a:xfrm>
          <a:prstGeom prst="rect">
            <a:avLst/>
          </a:prstGeom>
        </p:spPr>
        <p:txBody>
          <a:bodyPr lIns="0" tIns="0" rIns="0" bIns="0" rtlCol="0" anchor="t">
            <a:spAutoFit/>
          </a:bodyPr>
          <a:lstStyle/>
          <a:p>
            <a:pPr algn="just">
              <a:lnSpc>
                <a:spcPts val="4200"/>
              </a:lnSpc>
              <a:spcBef>
                <a:spcPct val="0"/>
              </a:spcBef>
            </a:pPr>
            <a:r>
              <a:rPr lang="en-US" sz="3000">
                <a:solidFill>
                  <a:srgbClr val="3B77D7"/>
                </a:solidFill>
                <a:latin typeface="Inter"/>
                <a:ea typeface="Inter"/>
                <a:cs typeface="Inter"/>
                <a:sym typeface="Inter"/>
              </a:rPr>
              <a:t>Save time and provide users with actionable insights before consulting a doctor.</a:t>
            </a:r>
          </a:p>
        </p:txBody>
      </p:sp>
      <p:sp>
        <p:nvSpPr>
          <p:cNvPr id="12" name="TextBox 12"/>
          <p:cNvSpPr txBox="1"/>
          <p:nvPr/>
        </p:nvSpPr>
        <p:spPr>
          <a:xfrm>
            <a:off x="1028700" y="942975"/>
            <a:ext cx="16230600" cy="811589"/>
          </a:xfrm>
          <a:prstGeom prst="rect">
            <a:avLst/>
          </a:prstGeom>
        </p:spPr>
        <p:txBody>
          <a:bodyPr lIns="0" tIns="0" rIns="0" bIns="0" rtlCol="0" anchor="t">
            <a:spAutoFit/>
          </a:bodyPr>
          <a:lstStyle/>
          <a:p>
            <a:pPr algn="l">
              <a:lnSpc>
                <a:spcPts val="6720"/>
              </a:lnSpc>
            </a:pPr>
            <a:r>
              <a:rPr lang="en-US" sz="4800" b="1">
                <a:solidFill>
                  <a:srgbClr val="004AAD"/>
                </a:solidFill>
                <a:latin typeface="Canva Sans Bold"/>
                <a:ea typeface="Canva Sans Bold"/>
                <a:cs typeface="Canva Sans Bold"/>
                <a:sym typeface="Canva Sans Bold"/>
              </a:rPr>
              <a:t>Revolutionizing Healthcare with AI-Powered Diagnosis</a:t>
            </a:r>
          </a:p>
        </p:txBody>
      </p:sp>
      <p:sp>
        <p:nvSpPr>
          <p:cNvPr id="13" name="TextBox 13"/>
          <p:cNvSpPr txBox="1"/>
          <p:nvPr/>
        </p:nvSpPr>
        <p:spPr>
          <a:xfrm>
            <a:off x="1028700" y="2874583"/>
            <a:ext cx="4593601" cy="606425"/>
          </a:xfrm>
          <a:prstGeom prst="rect">
            <a:avLst/>
          </a:prstGeom>
        </p:spPr>
        <p:txBody>
          <a:bodyPr lIns="0" tIns="0" rIns="0" bIns="0" rtlCol="0" anchor="t">
            <a:spAutoFit/>
          </a:bodyPr>
          <a:lstStyle/>
          <a:p>
            <a:pPr algn="just">
              <a:lnSpc>
                <a:spcPts val="4900"/>
              </a:lnSpc>
              <a:spcBef>
                <a:spcPct val="0"/>
              </a:spcBef>
            </a:pPr>
            <a:r>
              <a:rPr lang="en-US" sz="3500" b="1">
                <a:solidFill>
                  <a:srgbClr val="004AAD"/>
                </a:solidFill>
                <a:latin typeface="Inter Bold"/>
                <a:ea typeface="Inter Bold"/>
                <a:cs typeface="Inter Bold"/>
                <a:sym typeface="Inter Bold"/>
              </a:rPr>
              <a:t>Final Thought</a:t>
            </a:r>
          </a:p>
        </p:txBody>
      </p:sp>
      <p:sp>
        <p:nvSpPr>
          <p:cNvPr id="14" name="TextBox 14"/>
          <p:cNvSpPr txBox="1"/>
          <p:nvPr/>
        </p:nvSpPr>
        <p:spPr>
          <a:xfrm>
            <a:off x="1028700" y="3555477"/>
            <a:ext cx="12976703" cy="1581150"/>
          </a:xfrm>
          <a:prstGeom prst="rect">
            <a:avLst/>
          </a:prstGeom>
        </p:spPr>
        <p:txBody>
          <a:bodyPr lIns="0" tIns="0" rIns="0" bIns="0" rtlCol="0" anchor="t">
            <a:spAutoFit/>
          </a:bodyPr>
          <a:lstStyle/>
          <a:p>
            <a:pPr algn="just">
              <a:lnSpc>
                <a:spcPts val="4199"/>
              </a:lnSpc>
            </a:pPr>
            <a:r>
              <a:rPr lang="en-US" sz="2999">
                <a:solidFill>
                  <a:srgbClr val="3B77D7"/>
                </a:solidFill>
                <a:latin typeface="Inter"/>
                <a:ea typeface="Inter"/>
                <a:cs typeface="Inter"/>
                <a:sym typeface="Inter"/>
              </a:rPr>
              <a:t>Tamenny is not a replacement for doctors, but it helps bridge the gap between concerns and professional care.</a:t>
            </a:r>
          </a:p>
          <a:p>
            <a:pPr algn="just">
              <a:lnSpc>
                <a:spcPts val="4199"/>
              </a:lnSpc>
              <a:spcBef>
                <a:spcPct val="0"/>
              </a:spcBef>
            </a:pPr>
            <a:r>
              <a:rPr lang="en-US" sz="2999">
                <a:solidFill>
                  <a:srgbClr val="3B77D7"/>
                </a:solidFill>
                <a:latin typeface="Inter"/>
                <a:ea typeface="Inter"/>
                <a:cs typeface="Inter"/>
                <a:sym typeface="Inter"/>
              </a:rPr>
              <a:t>It’s like having a supportive, knowledgeable assistant available 24/7.</a:t>
            </a:r>
          </a:p>
        </p:txBody>
      </p:sp>
      <p:sp>
        <p:nvSpPr>
          <p:cNvPr id="15" name="Freeform 1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sp>
        <p:nvSpPr>
          <p:cNvPr id="16" name="TextBox 16"/>
          <p:cNvSpPr txBox="1"/>
          <p:nvPr/>
        </p:nvSpPr>
        <p:spPr>
          <a:xfrm>
            <a:off x="17259300" y="9420704"/>
            <a:ext cx="350698"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46</a:t>
            </a: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04898" y="2381351"/>
            <a:ext cx="2478204" cy="4903553"/>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58" b="-15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81096" y="2381351"/>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TextBox 22"/>
          <p:cNvSpPr txBox="1"/>
          <p:nvPr/>
        </p:nvSpPr>
        <p:spPr>
          <a:xfrm>
            <a:off x="1028700" y="923925"/>
            <a:ext cx="9800331"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Select Your Diagnosis with Ease</a:t>
            </a:r>
          </a:p>
        </p:txBody>
      </p:sp>
      <p:sp>
        <p:nvSpPr>
          <p:cNvPr id="23" name="TextBox 23"/>
          <p:cNvSpPr txBox="1"/>
          <p:nvPr/>
        </p:nvSpPr>
        <p:spPr>
          <a:xfrm>
            <a:off x="611667" y="7683335"/>
            <a:ext cx="3267851" cy="617564"/>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Browse and choose from a list of diseases (e.g., lung issues).</a:t>
            </a:r>
          </a:p>
          <a:p>
            <a:pPr algn="ctr">
              <a:lnSpc>
                <a:spcPts val="1651"/>
              </a:lnSpc>
            </a:pPr>
            <a:r>
              <a:rPr lang="en-US" sz="1179">
                <a:solidFill>
                  <a:srgbClr val="3B77D7"/>
                </a:solidFill>
                <a:latin typeface="Canva Sans"/>
                <a:ea typeface="Canva Sans"/>
                <a:cs typeface="Canva Sans"/>
                <a:sym typeface="Canva Sans"/>
              </a:rPr>
              <a:t>Interactive and easy-to-navigate options.</a:t>
            </a:r>
          </a:p>
        </p:txBody>
      </p:sp>
      <p:sp>
        <p:nvSpPr>
          <p:cNvPr id="24" name="TextBox 24"/>
          <p:cNvSpPr txBox="1"/>
          <p:nvPr/>
        </p:nvSpPr>
        <p:spPr>
          <a:xfrm>
            <a:off x="6678364" y="7683335"/>
            <a:ext cx="4931271"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Simple explanation of the selected disease with common symptoms.</a:t>
            </a:r>
          </a:p>
          <a:p>
            <a:pPr algn="ctr">
              <a:lnSpc>
                <a:spcPts val="1651"/>
              </a:lnSpc>
            </a:pPr>
            <a:r>
              <a:rPr lang="en-US" sz="1179">
                <a:solidFill>
                  <a:srgbClr val="3B77D7"/>
                </a:solidFill>
                <a:latin typeface="Canva Sans"/>
                <a:ea typeface="Canva Sans"/>
                <a:cs typeface="Canva Sans"/>
                <a:sym typeface="Canva Sans"/>
              </a:rPr>
              <a:t>Educational insights to help users understand their condition.</a:t>
            </a:r>
          </a:p>
        </p:txBody>
      </p:sp>
      <p:sp>
        <p:nvSpPr>
          <p:cNvPr id="25" name="TextBox 25"/>
          <p:cNvSpPr txBox="1"/>
          <p:nvPr/>
        </p:nvSpPr>
        <p:spPr>
          <a:xfrm>
            <a:off x="13545830" y="7683335"/>
            <a:ext cx="4048571"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Highlights how AI analyzes scans for the chosen disease.</a:t>
            </a:r>
          </a:p>
          <a:p>
            <a:pPr algn="ctr">
              <a:lnSpc>
                <a:spcPts val="1651"/>
              </a:lnSpc>
            </a:pPr>
            <a:r>
              <a:rPr lang="en-US" sz="1179">
                <a:solidFill>
                  <a:srgbClr val="3B77D7"/>
                </a:solidFill>
                <a:latin typeface="Canva Sans"/>
                <a:ea typeface="Canva Sans"/>
                <a:cs typeface="Canva Sans"/>
                <a:sym typeface="Canva Sans"/>
              </a:rPr>
              <a:t>Displays previously analyzed images as a reference.</a:t>
            </a:r>
          </a:p>
        </p:txBody>
      </p:sp>
      <p:sp>
        <p:nvSpPr>
          <p:cNvPr id="26" name="TextBox 26"/>
          <p:cNvSpPr txBox="1"/>
          <p:nvPr/>
        </p:nvSpPr>
        <p:spPr>
          <a:xfrm>
            <a:off x="3642437" y="6332762"/>
            <a:ext cx="2091511" cy="273933"/>
          </a:xfrm>
          <a:prstGeom prst="rect">
            <a:avLst/>
          </a:prstGeom>
        </p:spPr>
        <p:txBody>
          <a:bodyPr lIns="0" tIns="0" rIns="0" bIns="0" rtlCol="0" anchor="t">
            <a:spAutoFit/>
          </a:bodyPr>
          <a:lstStyle/>
          <a:p>
            <a:pPr algn="ctr">
              <a:lnSpc>
                <a:spcPts val="2229"/>
              </a:lnSpc>
              <a:spcBef>
                <a:spcPct val="0"/>
              </a:spcBef>
            </a:pPr>
            <a:r>
              <a:rPr lang="en-US" sz="1592">
                <a:solidFill>
                  <a:srgbClr val="3B77D7"/>
                </a:solidFill>
                <a:latin typeface="Inter"/>
                <a:ea typeface="Inter"/>
                <a:cs typeface="Inter"/>
                <a:sym typeface="Inter"/>
              </a:rPr>
              <a:t>Select Your Diagnosis</a:t>
            </a:r>
          </a:p>
        </p:txBody>
      </p:sp>
      <p:sp>
        <p:nvSpPr>
          <p:cNvPr id="27" name="TextBox 27"/>
          <p:cNvSpPr txBox="1"/>
          <p:nvPr/>
        </p:nvSpPr>
        <p:spPr>
          <a:xfrm>
            <a:off x="7463195" y="9102313"/>
            <a:ext cx="3361611" cy="541751"/>
          </a:xfrm>
          <a:prstGeom prst="rect">
            <a:avLst/>
          </a:prstGeom>
        </p:spPr>
        <p:txBody>
          <a:bodyPr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Fig-19: Ai-Model Diagnosis Feature</a:t>
            </a:r>
          </a:p>
        </p:txBody>
      </p:sp>
      <p:sp>
        <p:nvSpPr>
          <p:cNvPr id="28" name="Freeform 28"/>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4">
              <a:alphaModFix amt="50000"/>
            </a:blip>
            <a:stretch>
              <a:fillRect/>
            </a:stretch>
          </a:blipFill>
        </p:spPr>
        <p:txBody>
          <a:bodyPr/>
          <a:lstStyle/>
          <a:p>
            <a:endParaRPr lang="en-US"/>
          </a:p>
        </p:txBody>
      </p:sp>
      <p:sp>
        <p:nvSpPr>
          <p:cNvPr id="29" name="TextBox 29"/>
          <p:cNvSpPr txBox="1"/>
          <p:nvPr/>
        </p:nvSpPr>
        <p:spPr>
          <a:xfrm>
            <a:off x="17259300" y="9420704"/>
            <a:ext cx="332661"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47</a:t>
            </a:r>
          </a:p>
        </p:txBody>
      </p:sp>
      <p:grpSp>
        <p:nvGrpSpPr>
          <p:cNvPr id="30" name="Group 30"/>
          <p:cNvGrpSpPr>
            <a:grpSpLocks noChangeAspect="1"/>
          </p:cNvGrpSpPr>
          <p:nvPr/>
        </p:nvGrpSpPr>
        <p:grpSpPr>
          <a:xfrm>
            <a:off x="1028700" y="2381351"/>
            <a:ext cx="2478204" cy="4903553"/>
            <a:chOff x="0" y="0"/>
            <a:chExt cx="2620010" cy="5184140"/>
          </a:xfrm>
        </p:grpSpPr>
        <p:sp>
          <p:nvSpPr>
            <p:cNvPr id="31" name="Freeform 3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2" name="Freeform 3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22" b="-22"/>
              </a:stretch>
            </a:blipFill>
          </p:spPr>
          <p:txBody>
            <a:bodyPr/>
            <a:lstStyle/>
            <a:p>
              <a:endParaRPr lang="en-US"/>
            </a:p>
          </p:txBody>
        </p:sp>
        <p:sp>
          <p:nvSpPr>
            <p:cNvPr id="33" name="Freeform 3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4" name="Freeform 3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5" name="Freeform 3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6" name="Freeform 3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7" name="Freeform 3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8" name="Freeform 3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9" name="Freeform 3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40" name="AutoShape 40"/>
          <p:cNvSpPr/>
          <p:nvPr/>
        </p:nvSpPr>
        <p:spPr>
          <a:xfrm flipH="1" flipV="1">
            <a:off x="2101621" y="5007743"/>
            <a:ext cx="1777896" cy="1363120"/>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41" name="Group 41"/>
          <p:cNvGrpSpPr/>
          <p:nvPr/>
        </p:nvGrpSpPr>
        <p:grpSpPr>
          <a:xfrm>
            <a:off x="-3212374" y="6267458"/>
            <a:ext cx="7292867" cy="6969110"/>
            <a:chOff x="0" y="0"/>
            <a:chExt cx="9723823" cy="9292146"/>
          </a:xfrm>
        </p:grpSpPr>
        <p:grpSp>
          <p:nvGrpSpPr>
            <p:cNvPr id="42" name="Group 42"/>
            <p:cNvGrpSpPr/>
            <p:nvPr/>
          </p:nvGrpSpPr>
          <p:grpSpPr>
            <a:xfrm rot="1372777">
              <a:off x="4288832" y="5000186"/>
              <a:ext cx="4956430" cy="3464736"/>
              <a:chOff x="0" y="0"/>
              <a:chExt cx="1017397" cy="711200"/>
            </a:xfrm>
          </p:grpSpPr>
          <p:sp>
            <p:nvSpPr>
              <p:cNvPr id="43" name="Freeform 43"/>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4" name="TextBox 44"/>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45" name="Group 45"/>
            <p:cNvGrpSpPr/>
            <p:nvPr/>
          </p:nvGrpSpPr>
          <p:grpSpPr>
            <a:xfrm rot="643752">
              <a:off x="449050" y="527660"/>
              <a:ext cx="6176131" cy="5404114"/>
              <a:chOff x="0" y="0"/>
              <a:chExt cx="812800" cy="711200"/>
            </a:xfrm>
          </p:grpSpPr>
          <p:sp>
            <p:nvSpPr>
              <p:cNvPr id="46" name="Freeform 4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47" name="TextBox 4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4853" y="2235655"/>
            <a:ext cx="2079577" cy="411480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 r="-3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4202172" y="3881469"/>
            <a:ext cx="2079577" cy="411480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6973809" y="2235655"/>
            <a:ext cx="2079577" cy="411480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9859065" y="3881469"/>
            <a:ext cx="2079577" cy="411480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58" b="-158"/>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a:grpSpLocks noChangeAspect="1"/>
          </p:cNvGrpSpPr>
          <p:nvPr/>
        </p:nvGrpSpPr>
        <p:grpSpPr>
          <a:xfrm>
            <a:off x="12497116" y="2235655"/>
            <a:ext cx="2079577" cy="4114800"/>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8" r="-38"/>
              </a:stretch>
            </a:blipFill>
          </p:spPr>
          <p:txBody>
            <a:bodyPr/>
            <a:lstStyle/>
            <a:p>
              <a:endParaRPr lang="en-US"/>
            </a:p>
          </p:txBody>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52" name="Group 52"/>
          <p:cNvGrpSpPr>
            <a:grpSpLocks noChangeAspect="1"/>
          </p:cNvGrpSpPr>
          <p:nvPr/>
        </p:nvGrpSpPr>
        <p:grpSpPr>
          <a:xfrm>
            <a:off x="15285867" y="3881469"/>
            <a:ext cx="2079577" cy="4114800"/>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 r="-38"/>
              </a:stretch>
            </a:blipFill>
          </p:spPr>
          <p:txBody>
            <a:bodyPr/>
            <a:lstStyle/>
            <a:p>
              <a:endParaRPr lang="en-US"/>
            </a:p>
          </p:txBody>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62" name="TextBox 62"/>
          <p:cNvSpPr txBox="1"/>
          <p:nvPr/>
        </p:nvSpPr>
        <p:spPr>
          <a:xfrm>
            <a:off x="1028700" y="6702546"/>
            <a:ext cx="2211884"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Navigate to the upload section</a:t>
            </a:r>
          </a:p>
          <a:p>
            <a:pPr algn="ctr">
              <a:lnSpc>
                <a:spcPts val="1651"/>
              </a:lnSpc>
            </a:pPr>
            <a:r>
              <a:rPr lang="en-US" sz="1179">
                <a:solidFill>
                  <a:srgbClr val="3B77D7"/>
                </a:solidFill>
                <a:latin typeface="Canva Sans"/>
                <a:ea typeface="Canva Sans"/>
                <a:cs typeface="Canva Sans"/>
                <a:sym typeface="Canva Sans"/>
              </a:rPr>
              <a:t> to start the diagnosis process.</a:t>
            </a:r>
          </a:p>
        </p:txBody>
      </p:sp>
      <p:sp>
        <p:nvSpPr>
          <p:cNvPr id="63" name="Freeform 63"/>
          <p:cNvSpPr/>
          <p:nvPr/>
        </p:nvSpPr>
        <p:spPr>
          <a:xfrm>
            <a:off x="16691178" y="8945608"/>
            <a:ext cx="1648689" cy="1648689"/>
          </a:xfrm>
          <a:custGeom>
            <a:avLst/>
            <a:gdLst/>
            <a:ahLst/>
            <a:cxnLst/>
            <a:rect l="l" t="t" r="r" b="b"/>
            <a:pathLst>
              <a:path w="1648689" h="1648689">
                <a:moveTo>
                  <a:pt x="0" y="0"/>
                </a:moveTo>
                <a:lnTo>
                  <a:pt x="1648689" y="0"/>
                </a:lnTo>
                <a:lnTo>
                  <a:pt x="1648689" y="1648689"/>
                </a:lnTo>
                <a:lnTo>
                  <a:pt x="0" y="1648689"/>
                </a:lnTo>
                <a:lnTo>
                  <a:pt x="0" y="0"/>
                </a:lnTo>
                <a:close/>
              </a:path>
            </a:pathLst>
          </a:custGeom>
          <a:blipFill>
            <a:blip r:embed="rId8">
              <a:alphaModFix amt="50000"/>
            </a:blip>
            <a:stretch>
              <a:fillRect/>
            </a:stretch>
          </a:blipFill>
        </p:spPr>
        <p:txBody>
          <a:bodyPr/>
          <a:lstStyle/>
          <a:p>
            <a:endParaRPr lang="en-US"/>
          </a:p>
        </p:txBody>
      </p:sp>
      <p:grpSp>
        <p:nvGrpSpPr>
          <p:cNvPr id="64" name="Group 64"/>
          <p:cNvGrpSpPr/>
          <p:nvPr/>
        </p:nvGrpSpPr>
        <p:grpSpPr>
          <a:xfrm>
            <a:off x="-3360138" y="6320413"/>
            <a:ext cx="7292867" cy="6969110"/>
            <a:chOff x="0" y="0"/>
            <a:chExt cx="9723823" cy="9292146"/>
          </a:xfrm>
        </p:grpSpPr>
        <p:grpSp>
          <p:nvGrpSpPr>
            <p:cNvPr id="65" name="Group 65"/>
            <p:cNvGrpSpPr/>
            <p:nvPr/>
          </p:nvGrpSpPr>
          <p:grpSpPr>
            <a:xfrm rot="1372777">
              <a:off x="4288832" y="5000186"/>
              <a:ext cx="4956430" cy="3464736"/>
              <a:chOff x="0" y="0"/>
              <a:chExt cx="1017397" cy="711200"/>
            </a:xfrm>
          </p:grpSpPr>
          <p:sp>
            <p:nvSpPr>
              <p:cNvPr id="66" name="Freeform 66"/>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67" name="TextBox 67"/>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8" name="Group 68"/>
            <p:cNvGrpSpPr/>
            <p:nvPr/>
          </p:nvGrpSpPr>
          <p:grpSpPr>
            <a:xfrm rot="643752">
              <a:off x="449050" y="527660"/>
              <a:ext cx="6176131" cy="5404114"/>
              <a:chOff x="0" y="0"/>
              <a:chExt cx="812800" cy="711200"/>
            </a:xfrm>
          </p:grpSpPr>
          <p:sp>
            <p:nvSpPr>
              <p:cNvPr id="69" name="Freeform 6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0" name="TextBox 70"/>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71" name="TextBox 71"/>
          <p:cNvSpPr txBox="1"/>
          <p:nvPr/>
        </p:nvSpPr>
        <p:spPr>
          <a:xfrm>
            <a:off x="7243338" y="6702546"/>
            <a:ext cx="1540520"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Pick the specific scan</a:t>
            </a:r>
          </a:p>
          <a:p>
            <a:pPr algn="ctr">
              <a:lnSpc>
                <a:spcPts val="1651"/>
              </a:lnSpc>
            </a:pPr>
            <a:r>
              <a:rPr lang="en-US" sz="1179">
                <a:solidFill>
                  <a:srgbClr val="3B77D7"/>
                </a:solidFill>
                <a:latin typeface="Canva Sans"/>
                <a:ea typeface="Canva Sans"/>
                <a:cs typeface="Canva Sans"/>
                <a:sym typeface="Canva Sans"/>
              </a:rPr>
              <a:t>you want to analyze.</a:t>
            </a:r>
          </a:p>
        </p:txBody>
      </p:sp>
      <p:sp>
        <p:nvSpPr>
          <p:cNvPr id="72" name="TextBox 72"/>
          <p:cNvSpPr txBox="1"/>
          <p:nvPr/>
        </p:nvSpPr>
        <p:spPr>
          <a:xfrm>
            <a:off x="9956548" y="8351165"/>
            <a:ext cx="1884611"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Review the uploaded scan</a:t>
            </a:r>
          </a:p>
          <a:p>
            <a:pPr algn="ctr">
              <a:lnSpc>
                <a:spcPts val="1651"/>
              </a:lnSpc>
            </a:pPr>
            <a:r>
              <a:rPr lang="en-US" sz="1179">
                <a:solidFill>
                  <a:srgbClr val="3B77D7"/>
                </a:solidFill>
                <a:latin typeface="Canva Sans"/>
                <a:ea typeface="Canva Sans"/>
                <a:cs typeface="Canva Sans"/>
                <a:sym typeface="Canva Sans"/>
              </a:rPr>
              <a:t> before proceeding.</a:t>
            </a:r>
          </a:p>
        </p:txBody>
      </p:sp>
      <p:sp>
        <p:nvSpPr>
          <p:cNvPr id="73" name="TextBox 73"/>
          <p:cNvSpPr txBox="1"/>
          <p:nvPr/>
        </p:nvSpPr>
        <p:spPr>
          <a:xfrm>
            <a:off x="15301197" y="8351165"/>
            <a:ext cx="2048917"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View detailed analysis and</a:t>
            </a:r>
          </a:p>
          <a:p>
            <a:pPr algn="ctr">
              <a:lnSpc>
                <a:spcPts val="1651"/>
              </a:lnSpc>
            </a:pPr>
            <a:r>
              <a:rPr lang="en-US" sz="1179">
                <a:solidFill>
                  <a:srgbClr val="3B77D7"/>
                </a:solidFill>
                <a:latin typeface="Canva Sans"/>
                <a:ea typeface="Canva Sans"/>
                <a:cs typeface="Canva Sans"/>
                <a:sym typeface="Canva Sans"/>
              </a:rPr>
              <a:t>insights generated by the AI.</a:t>
            </a:r>
          </a:p>
        </p:txBody>
      </p:sp>
      <p:sp>
        <p:nvSpPr>
          <p:cNvPr id="74" name="TextBox 74"/>
          <p:cNvSpPr txBox="1"/>
          <p:nvPr/>
        </p:nvSpPr>
        <p:spPr>
          <a:xfrm>
            <a:off x="17323107" y="9571516"/>
            <a:ext cx="349222"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48</a:t>
            </a:r>
          </a:p>
        </p:txBody>
      </p:sp>
      <p:sp>
        <p:nvSpPr>
          <p:cNvPr id="75" name="TextBox 75"/>
          <p:cNvSpPr txBox="1"/>
          <p:nvPr/>
        </p:nvSpPr>
        <p:spPr>
          <a:xfrm>
            <a:off x="4136019" y="8351165"/>
            <a:ext cx="2211884"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Navigate to the upload section</a:t>
            </a:r>
          </a:p>
          <a:p>
            <a:pPr algn="ctr">
              <a:lnSpc>
                <a:spcPts val="1651"/>
              </a:lnSpc>
            </a:pPr>
            <a:r>
              <a:rPr lang="en-US" sz="1179">
                <a:solidFill>
                  <a:srgbClr val="3B77D7"/>
                </a:solidFill>
                <a:latin typeface="Canva Sans"/>
                <a:ea typeface="Canva Sans"/>
                <a:cs typeface="Canva Sans"/>
                <a:sym typeface="Canva Sans"/>
              </a:rPr>
              <a:t> to start the diagnosis process.</a:t>
            </a:r>
          </a:p>
        </p:txBody>
      </p:sp>
      <p:sp>
        <p:nvSpPr>
          <p:cNvPr id="76" name="TextBox 76"/>
          <p:cNvSpPr txBox="1"/>
          <p:nvPr/>
        </p:nvSpPr>
        <p:spPr>
          <a:xfrm>
            <a:off x="12744321" y="6702546"/>
            <a:ext cx="1585168"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Real-time progress of </a:t>
            </a:r>
          </a:p>
          <a:p>
            <a:pPr algn="ctr">
              <a:lnSpc>
                <a:spcPts val="1651"/>
              </a:lnSpc>
            </a:pPr>
            <a:r>
              <a:rPr lang="en-US" sz="1179">
                <a:solidFill>
                  <a:srgbClr val="3B77D7"/>
                </a:solidFill>
                <a:latin typeface="Canva Sans"/>
                <a:ea typeface="Canva Sans"/>
                <a:cs typeface="Canva Sans"/>
                <a:sym typeface="Canva Sans"/>
              </a:rPr>
              <a:t>AI analyzing the scan.</a:t>
            </a:r>
          </a:p>
        </p:txBody>
      </p:sp>
      <p:sp>
        <p:nvSpPr>
          <p:cNvPr id="77" name="TextBox 77"/>
          <p:cNvSpPr txBox="1"/>
          <p:nvPr/>
        </p:nvSpPr>
        <p:spPr>
          <a:xfrm>
            <a:off x="1047750" y="923925"/>
            <a:ext cx="16230600" cy="863600"/>
          </a:xfrm>
          <a:prstGeom prst="rect">
            <a:avLst/>
          </a:prstGeom>
        </p:spPr>
        <p:txBody>
          <a:bodyPr lIns="0" tIns="0" rIns="0" bIns="0" rtlCol="0" anchor="t">
            <a:spAutoFit/>
          </a:bodyPr>
          <a:lstStyle/>
          <a:p>
            <a:pPr algn="just">
              <a:lnSpc>
                <a:spcPts val="7000"/>
              </a:lnSpc>
            </a:pPr>
            <a:r>
              <a:rPr lang="en-US" sz="5000" b="1">
                <a:solidFill>
                  <a:srgbClr val="004AAD"/>
                </a:solidFill>
                <a:latin typeface="Canva Sans Bold"/>
                <a:ea typeface="Canva Sans Bold"/>
                <a:cs typeface="Canva Sans Bold"/>
                <a:sym typeface="Canva Sans Bold"/>
              </a:rPr>
              <a:t>Seamless Scan Upload and Real-Time Progress</a:t>
            </a:r>
          </a:p>
        </p:txBody>
      </p:sp>
      <p:sp>
        <p:nvSpPr>
          <p:cNvPr id="78" name="TextBox 78"/>
          <p:cNvSpPr txBox="1"/>
          <p:nvPr/>
        </p:nvSpPr>
        <p:spPr>
          <a:xfrm>
            <a:off x="7461587" y="9102284"/>
            <a:ext cx="3519421"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Fig-20: Ai-Model Diagnosis Feature</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Freeform 14"/>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5" name="TextBox 15"/>
          <p:cNvSpPr txBox="1"/>
          <p:nvPr/>
        </p:nvSpPr>
        <p:spPr>
          <a:xfrm>
            <a:off x="17369582" y="9420704"/>
            <a:ext cx="158055" cy="349190"/>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4</a:t>
            </a:r>
          </a:p>
        </p:txBody>
      </p:sp>
      <p:sp>
        <p:nvSpPr>
          <p:cNvPr id="16" name="TextBox 16"/>
          <p:cNvSpPr txBox="1"/>
          <p:nvPr/>
        </p:nvSpPr>
        <p:spPr>
          <a:xfrm>
            <a:off x="798406" y="1422542"/>
            <a:ext cx="16297128" cy="6892744"/>
          </a:xfrm>
          <a:prstGeom prst="rect">
            <a:avLst/>
          </a:prstGeom>
        </p:spPr>
        <p:txBody>
          <a:bodyPr lIns="0" tIns="0" rIns="0" bIns="0" rtlCol="0" anchor="t">
            <a:spAutoFit/>
          </a:bodyPr>
          <a:lstStyle/>
          <a:p>
            <a:pPr algn="l">
              <a:lnSpc>
                <a:spcPts val="5045"/>
              </a:lnSpc>
              <a:spcBef>
                <a:spcPct val="0"/>
              </a:spcBef>
            </a:pPr>
            <a:r>
              <a:rPr lang="en-US" sz="3603" b="1">
                <a:solidFill>
                  <a:srgbClr val="004AAD"/>
                </a:solidFill>
                <a:latin typeface="Inter Bold"/>
                <a:ea typeface="Inter Bold"/>
                <a:cs typeface="Inter Bold"/>
                <a:sym typeface="Inter Bold"/>
              </a:rPr>
              <a:t>Tamenny</a:t>
            </a:r>
            <a:r>
              <a:rPr lang="en-US" sz="3603">
                <a:solidFill>
                  <a:srgbClr val="000000"/>
                </a:solidFill>
                <a:latin typeface="Inter"/>
                <a:ea typeface="Inter"/>
                <a:cs typeface="Inter"/>
                <a:sym typeface="Inter"/>
              </a:rPr>
              <a:t> uses advanced AI techniques to analyze medical images and tests, giving users an accurate initial evaluation of their condition. It also features an intelligent chatbot that interacts with users, assessing symptoms through a simple conversation and offering possible health insights.</a:t>
            </a:r>
          </a:p>
          <a:p>
            <a:pPr algn="l">
              <a:lnSpc>
                <a:spcPts val="5045"/>
              </a:lnSpc>
              <a:spcBef>
                <a:spcPct val="0"/>
              </a:spcBef>
            </a:pPr>
            <a:r>
              <a:rPr lang="en-US" sz="3603" b="1">
                <a:solidFill>
                  <a:srgbClr val="004AAD"/>
                </a:solidFill>
                <a:latin typeface="Inter Bold"/>
                <a:ea typeface="Inter Bold"/>
                <a:cs typeface="Inter Bold"/>
                <a:sym typeface="Inter Bold"/>
              </a:rPr>
              <a:t>Tamenny </a:t>
            </a:r>
            <a:r>
              <a:rPr lang="en-US" sz="3603">
                <a:solidFill>
                  <a:srgbClr val="000000"/>
                </a:solidFill>
                <a:latin typeface="Inter"/>
                <a:ea typeface="Inter"/>
                <a:cs typeface="Inter"/>
                <a:sym typeface="Inter"/>
              </a:rPr>
              <a:t>integrates a community feature where users can connect with specialized doctors for guidance and medical advice, fostering a supportive environment for better healthcare decisions.</a:t>
            </a:r>
          </a:p>
          <a:p>
            <a:pPr algn="l">
              <a:lnSpc>
                <a:spcPts val="4774"/>
              </a:lnSpc>
              <a:spcBef>
                <a:spcPct val="0"/>
              </a:spcBef>
            </a:pPr>
            <a:r>
              <a:rPr lang="en-US" sz="3410">
                <a:solidFill>
                  <a:srgbClr val="000000"/>
                </a:solidFill>
                <a:latin typeface="Inter"/>
                <a:ea typeface="Inter"/>
                <a:cs typeface="Inter"/>
                <a:sym typeface="Inter"/>
              </a:rPr>
              <a:t>The app addresses key challenges such as limited access to specialists in remote areas, the high cost of medical tests, and the importance of early detection for diseases like cancer and heart conditions. </a:t>
            </a: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04898" y="2381351"/>
            <a:ext cx="2478204" cy="4903553"/>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 r="-38"/>
              </a:stretch>
            </a:blipFill>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2" name="Group 12"/>
          <p:cNvGrpSpPr>
            <a:grpSpLocks noChangeAspect="1"/>
          </p:cNvGrpSpPr>
          <p:nvPr/>
        </p:nvGrpSpPr>
        <p:grpSpPr>
          <a:xfrm>
            <a:off x="14743706" y="2331526"/>
            <a:ext cx="2478204" cy="49035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r="-38"/>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235693" y="2381351"/>
            <a:ext cx="2478204" cy="49035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r="-38"/>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32" name="TextBox 32"/>
          <p:cNvSpPr txBox="1"/>
          <p:nvPr/>
        </p:nvSpPr>
        <p:spPr>
          <a:xfrm>
            <a:off x="1028700" y="933450"/>
            <a:ext cx="15317889" cy="927100"/>
          </a:xfrm>
          <a:prstGeom prst="rect">
            <a:avLst/>
          </a:prstGeom>
        </p:spPr>
        <p:txBody>
          <a:bodyPr wrap="square" lIns="0" tIns="0" rIns="0" bIns="0" rtlCol="0" anchor="t">
            <a:spAutoFit/>
          </a:bodyPr>
          <a:lstStyle/>
          <a:p>
            <a:pPr algn="just">
              <a:lnSpc>
                <a:spcPts val="7699"/>
              </a:lnSpc>
            </a:pPr>
            <a:r>
              <a:rPr lang="en-US" sz="5499" b="1" dirty="0">
                <a:solidFill>
                  <a:srgbClr val="004AAD"/>
                </a:solidFill>
                <a:latin typeface="Canva Sans Bold"/>
                <a:ea typeface="Canva Sans Bold"/>
                <a:cs typeface="Canva Sans Bold"/>
                <a:sym typeface="Canva Sans Bold"/>
              </a:rPr>
              <a:t>Accurate Results with Empowering Insights</a:t>
            </a:r>
          </a:p>
        </p:txBody>
      </p:sp>
      <p:sp>
        <p:nvSpPr>
          <p:cNvPr id="33" name="TextBox 33"/>
          <p:cNvSpPr txBox="1"/>
          <p:nvPr/>
        </p:nvSpPr>
        <p:spPr>
          <a:xfrm>
            <a:off x="692754" y="7687006"/>
            <a:ext cx="3150096" cy="8272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Clear explanation of the detected condition</a:t>
            </a:r>
          </a:p>
          <a:p>
            <a:pPr algn="ctr">
              <a:lnSpc>
                <a:spcPts val="1651"/>
              </a:lnSpc>
            </a:pPr>
            <a:r>
              <a:rPr lang="en-US" sz="1179">
                <a:solidFill>
                  <a:srgbClr val="3B77D7"/>
                </a:solidFill>
                <a:latin typeface="Canva Sans"/>
                <a:ea typeface="Canva Sans"/>
                <a:cs typeface="Canva Sans"/>
                <a:sym typeface="Canva Sans"/>
              </a:rPr>
              <a:t> with key health metrics,.</a:t>
            </a:r>
          </a:p>
          <a:p>
            <a:pPr algn="ctr">
              <a:lnSpc>
                <a:spcPts val="1651"/>
              </a:lnSpc>
            </a:pPr>
            <a:r>
              <a:rPr lang="en-US" sz="1179">
                <a:solidFill>
                  <a:srgbClr val="3B77D7"/>
                </a:solidFill>
                <a:latin typeface="Canva Sans"/>
                <a:ea typeface="Canva Sans"/>
                <a:cs typeface="Canva Sans"/>
                <a:sym typeface="Canva Sans"/>
              </a:rPr>
              <a:t>AI-generated answers and recommended</a:t>
            </a:r>
          </a:p>
          <a:p>
            <a:pPr algn="ctr">
              <a:lnSpc>
                <a:spcPts val="1651"/>
              </a:lnSpc>
            </a:pPr>
            <a:r>
              <a:rPr lang="en-US" sz="1179">
                <a:solidFill>
                  <a:srgbClr val="3B77D7"/>
                </a:solidFill>
                <a:latin typeface="Canva Sans"/>
                <a:ea typeface="Canva Sans"/>
                <a:cs typeface="Canva Sans"/>
                <a:sym typeface="Canva Sans"/>
              </a:rPr>
              <a:t> next steps or tips.</a:t>
            </a:r>
          </a:p>
        </p:txBody>
      </p:sp>
      <p:sp>
        <p:nvSpPr>
          <p:cNvPr id="34" name="TextBox 34"/>
          <p:cNvSpPr txBox="1"/>
          <p:nvPr/>
        </p:nvSpPr>
        <p:spPr>
          <a:xfrm>
            <a:off x="6839322" y="7687006"/>
            <a:ext cx="4609356"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Share results on the community feed or leave feedback.</a:t>
            </a:r>
          </a:p>
          <a:p>
            <a:pPr algn="ctr">
              <a:lnSpc>
                <a:spcPts val="1651"/>
              </a:lnSpc>
            </a:pPr>
            <a:r>
              <a:rPr lang="en-US" sz="1179">
                <a:solidFill>
                  <a:srgbClr val="3B77D7"/>
                </a:solidFill>
                <a:latin typeface="Canva Sans"/>
                <a:ea typeface="Canva Sans"/>
                <a:cs typeface="Canva Sans"/>
                <a:sym typeface="Canva Sans"/>
              </a:rPr>
              <a:t>Engage with others for advice, support, and shared experiences.</a:t>
            </a:r>
          </a:p>
        </p:txBody>
      </p:sp>
      <p:sp>
        <p:nvSpPr>
          <p:cNvPr id="35" name="TextBox 35"/>
          <p:cNvSpPr txBox="1"/>
          <p:nvPr/>
        </p:nvSpPr>
        <p:spPr>
          <a:xfrm>
            <a:off x="14818485" y="7687006"/>
            <a:ext cx="2403425" cy="408192"/>
          </a:xfrm>
          <a:prstGeom prst="rect">
            <a:avLst/>
          </a:prstGeom>
        </p:spPr>
        <p:txBody>
          <a:bodyPr lIns="0" tIns="0" rIns="0" bIns="0" rtlCol="0" anchor="t">
            <a:spAutoFit/>
          </a:bodyPr>
          <a:lstStyle/>
          <a:p>
            <a:pPr algn="ctr">
              <a:lnSpc>
                <a:spcPts val="1651"/>
              </a:lnSpc>
            </a:pPr>
            <a:r>
              <a:rPr lang="en-US" sz="1179">
                <a:solidFill>
                  <a:srgbClr val="3B77D7"/>
                </a:solidFill>
                <a:latin typeface="Canva Sans"/>
                <a:ea typeface="Canva Sans"/>
                <a:cs typeface="Canva Sans"/>
                <a:sym typeface="Canva Sans"/>
              </a:rPr>
              <a:t>Assistance options for further</a:t>
            </a:r>
          </a:p>
          <a:p>
            <a:pPr algn="ctr">
              <a:lnSpc>
                <a:spcPts val="1651"/>
              </a:lnSpc>
            </a:pPr>
            <a:r>
              <a:rPr lang="en-US" sz="1179">
                <a:solidFill>
                  <a:srgbClr val="3B77D7"/>
                </a:solidFill>
                <a:latin typeface="Canva Sans"/>
                <a:ea typeface="Canva Sans"/>
                <a:cs typeface="Canva Sans"/>
                <a:sym typeface="Canva Sans"/>
              </a:rPr>
              <a:t>guidance or additional resources.</a:t>
            </a:r>
          </a:p>
        </p:txBody>
      </p:sp>
      <p:sp>
        <p:nvSpPr>
          <p:cNvPr id="36" name="TextBox 36"/>
          <p:cNvSpPr txBox="1"/>
          <p:nvPr/>
        </p:nvSpPr>
        <p:spPr>
          <a:xfrm>
            <a:off x="7508319" y="9220200"/>
            <a:ext cx="3940359" cy="259623"/>
          </a:xfrm>
          <a:prstGeom prst="rect">
            <a:avLst/>
          </a:prstGeom>
        </p:spPr>
        <p:txBody>
          <a:bodyPr wrap="square" lIns="0" tIns="0" rIns="0" bIns="0" rtlCol="0" anchor="t">
            <a:spAutoFit/>
          </a:bodyPr>
          <a:lstStyle/>
          <a:p>
            <a:pPr algn="ctr">
              <a:lnSpc>
                <a:spcPts val="2229"/>
              </a:lnSpc>
              <a:spcBef>
                <a:spcPct val="0"/>
              </a:spcBef>
            </a:pPr>
            <a:r>
              <a:rPr lang="en-US" sz="1592" dirty="0">
                <a:solidFill>
                  <a:srgbClr val="004AAD"/>
                </a:solidFill>
                <a:latin typeface="Inter"/>
                <a:ea typeface="Inter"/>
                <a:cs typeface="Inter"/>
                <a:sym typeface="Inter"/>
              </a:rPr>
              <a:t>Fig-21: Results with Empowering Insights</a:t>
            </a:r>
          </a:p>
        </p:txBody>
      </p:sp>
      <p:grpSp>
        <p:nvGrpSpPr>
          <p:cNvPr id="37" name="Group 37"/>
          <p:cNvGrpSpPr/>
          <p:nvPr/>
        </p:nvGrpSpPr>
        <p:grpSpPr>
          <a:xfrm>
            <a:off x="-3360138" y="6320413"/>
            <a:ext cx="7292867" cy="6969110"/>
            <a:chOff x="0" y="0"/>
            <a:chExt cx="9723823" cy="9292146"/>
          </a:xfrm>
        </p:grpSpPr>
        <p:grpSp>
          <p:nvGrpSpPr>
            <p:cNvPr id="38" name="Group 38"/>
            <p:cNvGrpSpPr/>
            <p:nvPr/>
          </p:nvGrpSpPr>
          <p:grpSpPr>
            <a:xfrm rot="1372777">
              <a:off x="4288832" y="5000186"/>
              <a:ext cx="4956430" cy="3464736"/>
              <a:chOff x="0" y="0"/>
              <a:chExt cx="1017397" cy="711200"/>
            </a:xfrm>
          </p:grpSpPr>
          <p:sp>
            <p:nvSpPr>
              <p:cNvPr id="39" name="Freeform 3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40" name="TextBox 4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41" name="Group 41"/>
            <p:cNvGrpSpPr/>
            <p:nvPr/>
          </p:nvGrpSpPr>
          <p:grpSpPr>
            <a:xfrm rot="643752">
              <a:off x="449050" y="527660"/>
              <a:ext cx="6176131" cy="5404114"/>
              <a:chOff x="0" y="0"/>
              <a:chExt cx="812800" cy="711200"/>
            </a:xfrm>
          </p:grpSpPr>
          <p:sp>
            <p:nvSpPr>
              <p:cNvPr id="42" name="Freeform 4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43" name="TextBox 4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44" name="Freeform 44"/>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5">
              <a:alphaModFix amt="50000"/>
            </a:blip>
            <a:stretch>
              <a:fillRect/>
            </a:stretch>
          </a:blipFill>
        </p:spPr>
        <p:txBody>
          <a:bodyPr/>
          <a:lstStyle/>
          <a:p>
            <a:endParaRPr lang="en-US"/>
          </a:p>
        </p:txBody>
      </p:sp>
      <p:sp>
        <p:nvSpPr>
          <p:cNvPr id="45" name="TextBox 45"/>
          <p:cNvSpPr txBox="1"/>
          <p:nvPr/>
        </p:nvSpPr>
        <p:spPr>
          <a:xfrm>
            <a:off x="17221911" y="9420704"/>
            <a:ext cx="387672"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49</a:t>
            </a: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4116272"/>
            <a:ext cx="3937695" cy="1708150"/>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Result</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a:off x="-3323298" y="6128579"/>
            <a:ext cx="7292867" cy="6969110"/>
            <a:chOff x="0" y="0"/>
            <a:chExt cx="9723823" cy="9292146"/>
          </a:xfrm>
        </p:grpSpPr>
        <p:grpSp>
          <p:nvGrpSpPr>
            <p:cNvPr id="10" name="Group 10"/>
            <p:cNvGrpSpPr/>
            <p:nvPr/>
          </p:nvGrpSpPr>
          <p:grpSpPr>
            <a:xfrm rot="1372777">
              <a:off x="4288832" y="5000186"/>
              <a:ext cx="4956430" cy="3464736"/>
              <a:chOff x="0" y="0"/>
              <a:chExt cx="1017397" cy="711200"/>
            </a:xfrm>
          </p:grpSpPr>
          <p:sp>
            <p:nvSpPr>
              <p:cNvPr id="11" name="Freeform 11"/>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2" name="TextBox 12"/>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643752">
              <a:off x="449050" y="527660"/>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7" name="Freeform 17"/>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8" name="TextBox 18"/>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360138" y="6320413"/>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9" name="TextBox 9"/>
          <p:cNvSpPr txBox="1"/>
          <p:nvPr/>
        </p:nvSpPr>
        <p:spPr>
          <a:xfrm>
            <a:off x="1028700" y="7848445"/>
            <a:ext cx="16230600" cy="1388161"/>
          </a:xfrm>
          <a:prstGeom prst="rect">
            <a:avLst/>
          </a:prstGeom>
        </p:spPr>
        <p:txBody>
          <a:bodyPr lIns="0" tIns="0" rIns="0" bIns="0" rtlCol="0" anchor="t">
            <a:spAutoFit/>
          </a:bodyPr>
          <a:lstStyle/>
          <a:p>
            <a:pPr algn="l">
              <a:lnSpc>
                <a:spcPts val="4200"/>
              </a:lnSpc>
            </a:pPr>
            <a:r>
              <a:rPr lang="en-US" sz="3000" b="1">
                <a:solidFill>
                  <a:srgbClr val="004AAD"/>
                </a:solidFill>
                <a:latin typeface="Inter Bold"/>
                <a:ea typeface="Inter Bold"/>
                <a:cs typeface="Inter Bold"/>
                <a:sym typeface="Inter Bold"/>
              </a:rPr>
              <a:t>Note:</a:t>
            </a:r>
          </a:p>
          <a:p>
            <a:pPr algn="l">
              <a:lnSpc>
                <a:spcPts val="3424"/>
              </a:lnSpc>
              <a:spcBef>
                <a:spcPct val="0"/>
              </a:spcBef>
            </a:pPr>
            <a:r>
              <a:rPr lang="en-US" sz="2445">
                <a:solidFill>
                  <a:srgbClr val="000000"/>
                </a:solidFill>
                <a:latin typeface="Inter"/>
                <a:ea typeface="Inter"/>
                <a:cs typeface="Inter"/>
                <a:sym typeface="Inter"/>
              </a:rPr>
              <a:t>This video illustrates Tamenny's process: selecting a diagnosis, uploading scans, AI analysis, receiving results, and sharing insights with the community — all in an intuitive and seamless process..</a:t>
            </a:r>
          </a:p>
        </p:txBody>
      </p:sp>
      <p:sp>
        <p:nvSpPr>
          <p:cNvPr id="10" name="Freeform 10"/>
          <p:cNvSpPr/>
          <p:nvPr/>
        </p:nvSpPr>
        <p:spPr>
          <a:xfrm>
            <a:off x="16666524" y="8837055"/>
            <a:ext cx="1884106" cy="1884106"/>
          </a:xfrm>
          <a:custGeom>
            <a:avLst/>
            <a:gdLst/>
            <a:ahLst/>
            <a:cxnLst/>
            <a:rect l="l" t="t" r="r" b="b"/>
            <a:pathLst>
              <a:path w="1884106" h="1884106">
                <a:moveTo>
                  <a:pt x="0" y="0"/>
                </a:moveTo>
                <a:lnTo>
                  <a:pt x="1884106" y="0"/>
                </a:lnTo>
                <a:lnTo>
                  <a:pt x="1884106" y="1884106"/>
                </a:lnTo>
                <a:lnTo>
                  <a:pt x="0" y="1884106"/>
                </a:lnTo>
                <a:lnTo>
                  <a:pt x="0" y="0"/>
                </a:lnTo>
                <a:close/>
              </a:path>
            </a:pathLst>
          </a:custGeom>
          <a:blipFill>
            <a:blip r:embed="rId4">
              <a:alphaModFix amt="50000"/>
            </a:blip>
            <a:stretch>
              <a:fillRect/>
            </a:stretch>
          </a:blipFill>
        </p:spPr>
        <p:txBody>
          <a:bodyPr/>
          <a:lstStyle/>
          <a:p>
            <a:endParaRPr lang="en-US"/>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2963" b="3821"/>
          <a:stretch>
            <a:fillRect/>
          </a:stretch>
        </p:blipFill>
        <p:spPr>
          <a:xfrm>
            <a:off x="6874394" y="243881"/>
            <a:ext cx="3780472" cy="7671240"/>
          </a:xfrm>
          <a:prstGeom prst="rect">
            <a:avLst/>
          </a:prstGeom>
        </p:spPr>
      </p:pic>
      <p:sp>
        <p:nvSpPr>
          <p:cNvPr id="12" name="TextBox 12"/>
          <p:cNvSpPr txBox="1"/>
          <p:nvPr/>
        </p:nvSpPr>
        <p:spPr>
          <a:xfrm>
            <a:off x="17449800" y="9599721"/>
            <a:ext cx="283852" cy="287130"/>
          </a:xfrm>
          <a:prstGeom prst="rect">
            <a:avLst/>
          </a:prstGeom>
        </p:spPr>
        <p:txBody>
          <a:bodyPr wrap="square" lIns="0" tIns="0" rIns="0" bIns="0" rtlCol="0" anchor="t">
            <a:spAutoFit/>
          </a:bodyPr>
          <a:lstStyle/>
          <a:p>
            <a:pPr algn="ctr">
              <a:lnSpc>
                <a:spcPts val="2380"/>
              </a:lnSpc>
            </a:pPr>
            <a:r>
              <a:rPr lang="en-US" sz="1700" b="1" dirty="0">
                <a:solidFill>
                  <a:srgbClr val="004AAD"/>
                </a:solidFill>
                <a:latin typeface="Canva Sans Bold"/>
                <a:ea typeface="Canva Sans Bold"/>
                <a:cs typeface="Canva Sans Bold"/>
                <a:sym typeface="Canva Sans Bold"/>
              </a:rPr>
              <a:t>52</a:t>
            </a:r>
          </a:p>
        </p:txBody>
      </p:sp>
    </p:spTree>
  </p:cSld>
  <p:clrMapOvr>
    <a:masterClrMapping/>
  </p:clrMapOvr>
  <p:transition spd="slow">
    <p:wipe/>
  </p:transition>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3111384"/>
            <a:ext cx="9421677" cy="3845157"/>
          </a:xfrm>
          <a:prstGeom prst="rect">
            <a:avLst/>
          </a:prstGeom>
        </p:spPr>
        <p:txBody>
          <a:bodyPr lIns="0" tIns="0" rIns="0" bIns="0" rtlCol="0" anchor="t">
            <a:spAutoFit/>
          </a:bodyPr>
          <a:lstStyle/>
          <a:p>
            <a:pPr algn="l">
              <a:lnSpc>
                <a:spcPts val="15387"/>
              </a:lnSpc>
            </a:pPr>
            <a:r>
              <a:rPr lang="en-US" sz="10990" b="1">
                <a:solidFill>
                  <a:srgbClr val="004AAD"/>
                </a:solidFill>
                <a:latin typeface="Inter Bold"/>
                <a:ea typeface="Inter Bold"/>
                <a:cs typeface="Inter Bold"/>
                <a:sym typeface="Inter Bold"/>
              </a:rPr>
              <a:t>Technologies &amp;Tools</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a:off x="-3323298" y="6128579"/>
            <a:ext cx="7292867" cy="6969110"/>
            <a:chOff x="0" y="0"/>
            <a:chExt cx="9723823" cy="9292146"/>
          </a:xfrm>
        </p:grpSpPr>
        <p:grpSp>
          <p:nvGrpSpPr>
            <p:cNvPr id="10" name="Group 10"/>
            <p:cNvGrpSpPr/>
            <p:nvPr/>
          </p:nvGrpSpPr>
          <p:grpSpPr>
            <a:xfrm rot="1372777">
              <a:off x="4288832" y="5000186"/>
              <a:ext cx="4956430" cy="3464736"/>
              <a:chOff x="0" y="0"/>
              <a:chExt cx="1017397" cy="711200"/>
            </a:xfrm>
          </p:grpSpPr>
          <p:sp>
            <p:nvSpPr>
              <p:cNvPr id="11" name="Freeform 11"/>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2" name="TextBox 12"/>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643752">
              <a:off x="449050" y="527660"/>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7" name="Freeform 17"/>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8" name="TextBox 18"/>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60520" y="1009326"/>
            <a:ext cx="2956450" cy="431546"/>
          </a:xfrm>
          <a:prstGeom prst="rect">
            <a:avLst/>
          </a:prstGeom>
        </p:spPr>
        <p:txBody>
          <a:bodyPr lIns="0" tIns="0" rIns="0" bIns="0" rtlCol="0" anchor="t">
            <a:spAutoFit/>
          </a:bodyPr>
          <a:lstStyle/>
          <a:p>
            <a:pPr algn="ctr">
              <a:lnSpc>
                <a:spcPts val="3514"/>
              </a:lnSpc>
              <a:spcBef>
                <a:spcPct val="0"/>
              </a:spcBef>
            </a:pPr>
            <a:r>
              <a:rPr lang="en-US" sz="2510" b="1">
                <a:solidFill>
                  <a:srgbClr val="004AAD"/>
                </a:solidFill>
                <a:latin typeface="Inter Bold"/>
                <a:ea typeface="Inter Bold"/>
                <a:cs typeface="Inter Bold"/>
                <a:sym typeface="Inter Bold"/>
              </a:rPr>
              <a:t>Technologies</a:t>
            </a:r>
          </a:p>
        </p:txBody>
      </p:sp>
      <p:grpSp>
        <p:nvGrpSpPr>
          <p:cNvPr id="3" name="Group 3"/>
          <p:cNvGrpSpPr/>
          <p:nvPr/>
        </p:nvGrpSpPr>
        <p:grpSpPr>
          <a:xfrm>
            <a:off x="1028700" y="2830410"/>
            <a:ext cx="3220090" cy="2224244"/>
            <a:chOff x="0" y="0"/>
            <a:chExt cx="1174455" cy="811242"/>
          </a:xfrm>
        </p:grpSpPr>
        <p:sp>
          <p:nvSpPr>
            <p:cNvPr id="4" name="Freeform 4"/>
            <p:cNvSpPr/>
            <p:nvPr/>
          </p:nvSpPr>
          <p:spPr>
            <a:xfrm>
              <a:off x="0" y="0"/>
              <a:ext cx="1174455" cy="811242"/>
            </a:xfrm>
            <a:custGeom>
              <a:avLst/>
              <a:gdLst/>
              <a:ahLst/>
              <a:cxnLst/>
              <a:rect l="l" t="t" r="r" b="b"/>
              <a:pathLst>
                <a:path w="1174455" h="811242">
                  <a:moveTo>
                    <a:pt x="122617" y="0"/>
                  </a:moveTo>
                  <a:lnTo>
                    <a:pt x="1051838" y="0"/>
                  </a:lnTo>
                  <a:cubicBezTo>
                    <a:pt x="1119557" y="0"/>
                    <a:pt x="1174455" y="54898"/>
                    <a:pt x="1174455" y="122617"/>
                  </a:cubicBezTo>
                  <a:lnTo>
                    <a:pt x="1174455" y="688625"/>
                  </a:lnTo>
                  <a:cubicBezTo>
                    <a:pt x="1174455" y="721146"/>
                    <a:pt x="1161536" y="752334"/>
                    <a:pt x="1138541" y="775329"/>
                  </a:cubicBezTo>
                  <a:cubicBezTo>
                    <a:pt x="1115546" y="798324"/>
                    <a:pt x="1084358" y="811242"/>
                    <a:pt x="1051838" y="811242"/>
                  </a:cubicBezTo>
                  <a:lnTo>
                    <a:pt x="122617" y="811242"/>
                  </a:lnTo>
                  <a:cubicBezTo>
                    <a:pt x="54898" y="811242"/>
                    <a:pt x="0" y="756345"/>
                    <a:pt x="0" y="688625"/>
                  </a:cubicBezTo>
                  <a:lnTo>
                    <a:pt x="0" y="122617"/>
                  </a:lnTo>
                  <a:cubicBezTo>
                    <a:pt x="0" y="90097"/>
                    <a:pt x="12919" y="58909"/>
                    <a:pt x="35914" y="35914"/>
                  </a:cubicBezTo>
                  <a:cubicBezTo>
                    <a:pt x="58909" y="12919"/>
                    <a:pt x="90097" y="0"/>
                    <a:pt x="122617" y="0"/>
                  </a:cubicBezTo>
                  <a:close/>
                </a:path>
              </a:pathLst>
            </a:custGeom>
            <a:solidFill>
              <a:srgbClr val="004AAD"/>
            </a:solidFill>
          </p:spPr>
          <p:txBody>
            <a:bodyPr/>
            <a:lstStyle/>
            <a:p>
              <a:endParaRPr lang="en-US"/>
            </a:p>
          </p:txBody>
        </p:sp>
        <p:sp>
          <p:nvSpPr>
            <p:cNvPr id="5" name="TextBox 5"/>
            <p:cNvSpPr txBox="1"/>
            <p:nvPr/>
          </p:nvSpPr>
          <p:spPr>
            <a:xfrm>
              <a:off x="0" y="-57150"/>
              <a:ext cx="1174455" cy="868392"/>
            </a:xfrm>
            <a:prstGeom prst="rect">
              <a:avLst/>
            </a:prstGeom>
          </p:spPr>
          <p:txBody>
            <a:bodyPr lIns="36683" tIns="36683" rIns="36683" bIns="36683" rtlCol="0" anchor="ctr"/>
            <a:lstStyle/>
            <a:p>
              <a:pPr marL="516000" lvl="1" indent="-258000" algn="l">
                <a:lnSpc>
                  <a:spcPts val="3345"/>
                </a:lnSpc>
                <a:buFont typeface="Arial"/>
                <a:buChar char="•"/>
              </a:pPr>
              <a:r>
                <a:rPr lang="en-US" sz="2389">
                  <a:solidFill>
                    <a:srgbClr val="FFFFFF"/>
                  </a:solidFill>
                  <a:latin typeface="Inter"/>
                  <a:ea typeface="Inter"/>
                  <a:cs typeface="Inter"/>
                  <a:sym typeface="Inter"/>
                </a:rPr>
                <a:t>Flutter</a:t>
              </a:r>
            </a:p>
            <a:p>
              <a:pPr marL="516000" lvl="1" indent="-258000" algn="l">
                <a:lnSpc>
                  <a:spcPts val="3345"/>
                </a:lnSpc>
                <a:buFont typeface="Arial"/>
                <a:buChar char="•"/>
              </a:pPr>
              <a:r>
                <a:rPr lang="en-US" sz="2389">
                  <a:solidFill>
                    <a:srgbClr val="FFFFFF"/>
                  </a:solidFill>
                  <a:latin typeface="Inter"/>
                  <a:ea typeface="Inter"/>
                  <a:cs typeface="Inter"/>
                  <a:sym typeface="Inter"/>
                </a:rPr>
                <a:t>Dart</a:t>
              </a:r>
            </a:p>
            <a:p>
              <a:pPr marL="516000" lvl="1" indent="-258000" algn="l">
                <a:lnSpc>
                  <a:spcPts val="3345"/>
                </a:lnSpc>
                <a:buFont typeface="Arial"/>
                <a:buChar char="•"/>
              </a:pPr>
              <a:r>
                <a:rPr lang="en-US" sz="2389">
                  <a:solidFill>
                    <a:srgbClr val="FFFFFF"/>
                  </a:solidFill>
                  <a:latin typeface="Inter"/>
                  <a:ea typeface="Inter"/>
                  <a:cs typeface="Inter"/>
                  <a:sym typeface="Inter"/>
                </a:rPr>
                <a:t>Python</a:t>
              </a:r>
            </a:p>
            <a:p>
              <a:pPr marL="516000" lvl="1" indent="-258000" algn="l">
                <a:lnSpc>
                  <a:spcPts val="3345"/>
                </a:lnSpc>
                <a:buFont typeface="Arial"/>
                <a:buChar char="•"/>
              </a:pPr>
              <a:r>
                <a:rPr lang="en-US" sz="2389">
                  <a:solidFill>
                    <a:srgbClr val="FFFFFF"/>
                  </a:solidFill>
                  <a:latin typeface="Inter"/>
                  <a:ea typeface="Inter"/>
                  <a:cs typeface="Inter"/>
                  <a:sym typeface="Inter"/>
                </a:rPr>
                <a:t>CUDA</a:t>
              </a:r>
            </a:p>
          </p:txBody>
        </p:sp>
      </p:grpSp>
      <p:grpSp>
        <p:nvGrpSpPr>
          <p:cNvPr id="6" name="Group 6"/>
          <p:cNvGrpSpPr/>
          <p:nvPr/>
        </p:nvGrpSpPr>
        <p:grpSpPr>
          <a:xfrm>
            <a:off x="13537721" y="3457919"/>
            <a:ext cx="4262770" cy="5341320"/>
            <a:chOff x="0" y="0"/>
            <a:chExt cx="1554748" cy="1948125"/>
          </a:xfrm>
        </p:grpSpPr>
        <p:sp>
          <p:nvSpPr>
            <p:cNvPr id="7" name="Freeform 7"/>
            <p:cNvSpPr/>
            <p:nvPr/>
          </p:nvSpPr>
          <p:spPr>
            <a:xfrm>
              <a:off x="0" y="0"/>
              <a:ext cx="1554748" cy="1948125"/>
            </a:xfrm>
            <a:custGeom>
              <a:avLst/>
              <a:gdLst/>
              <a:ahLst/>
              <a:cxnLst/>
              <a:rect l="l" t="t" r="r" b="b"/>
              <a:pathLst>
                <a:path w="1554748" h="1948125">
                  <a:moveTo>
                    <a:pt x="92625" y="0"/>
                  </a:moveTo>
                  <a:lnTo>
                    <a:pt x="1462124" y="0"/>
                  </a:lnTo>
                  <a:cubicBezTo>
                    <a:pt x="1513279" y="0"/>
                    <a:pt x="1554748" y="41470"/>
                    <a:pt x="1554748" y="92625"/>
                  </a:cubicBezTo>
                  <a:lnTo>
                    <a:pt x="1554748" y="1855501"/>
                  </a:lnTo>
                  <a:cubicBezTo>
                    <a:pt x="1554748" y="1906656"/>
                    <a:pt x="1513279" y="1948125"/>
                    <a:pt x="1462124" y="1948125"/>
                  </a:cubicBezTo>
                  <a:lnTo>
                    <a:pt x="92625" y="1948125"/>
                  </a:lnTo>
                  <a:cubicBezTo>
                    <a:pt x="41470" y="1948125"/>
                    <a:pt x="0" y="1906656"/>
                    <a:pt x="0" y="1855501"/>
                  </a:cubicBezTo>
                  <a:lnTo>
                    <a:pt x="0" y="92625"/>
                  </a:lnTo>
                  <a:cubicBezTo>
                    <a:pt x="0" y="41470"/>
                    <a:pt x="41470" y="0"/>
                    <a:pt x="92625" y="0"/>
                  </a:cubicBezTo>
                  <a:close/>
                </a:path>
              </a:pathLst>
            </a:custGeom>
            <a:solidFill>
              <a:srgbClr val="004AAD"/>
            </a:solidFill>
          </p:spPr>
          <p:txBody>
            <a:bodyPr/>
            <a:lstStyle/>
            <a:p>
              <a:endParaRPr lang="en-US"/>
            </a:p>
          </p:txBody>
        </p:sp>
        <p:sp>
          <p:nvSpPr>
            <p:cNvPr id="8" name="TextBox 8"/>
            <p:cNvSpPr txBox="1"/>
            <p:nvPr/>
          </p:nvSpPr>
          <p:spPr>
            <a:xfrm>
              <a:off x="0" y="-57150"/>
              <a:ext cx="1554748" cy="2005275"/>
            </a:xfrm>
            <a:prstGeom prst="rect">
              <a:avLst/>
            </a:prstGeom>
          </p:spPr>
          <p:txBody>
            <a:bodyPr lIns="36683" tIns="36683" rIns="36683" bIns="36683" rtlCol="0" anchor="ctr"/>
            <a:lstStyle/>
            <a:p>
              <a:pPr marL="516000" lvl="1" indent="-258000" algn="l">
                <a:lnSpc>
                  <a:spcPts val="3345"/>
                </a:lnSpc>
                <a:buFont typeface="Arial"/>
                <a:buChar char="•"/>
              </a:pPr>
              <a:r>
                <a:rPr lang="en-US" sz="2389">
                  <a:solidFill>
                    <a:srgbClr val="FFFFFF"/>
                  </a:solidFill>
                  <a:latin typeface="Inter"/>
                  <a:ea typeface="Inter"/>
                  <a:cs typeface="Inter"/>
                  <a:sym typeface="Inter"/>
                </a:rPr>
                <a:t>CNN (Lung &amp; Brain Cancer)</a:t>
              </a:r>
            </a:p>
            <a:p>
              <a:pPr marL="516000" lvl="1" indent="-258000" algn="l">
                <a:lnSpc>
                  <a:spcPts val="3345"/>
                </a:lnSpc>
                <a:buFont typeface="Arial"/>
                <a:buChar char="•"/>
              </a:pPr>
              <a:r>
                <a:rPr lang="en-US" sz="2389">
                  <a:solidFill>
                    <a:srgbClr val="FFFFFF"/>
                  </a:solidFill>
                  <a:latin typeface="Inter"/>
                  <a:ea typeface="Inter"/>
                  <a:cs typeface="Inter"/>
                  <a:sym typeface="Inter"/>
                </a:rPr>
                <a:t>U-Net (Heart Segmentation)</a:t>
              </a:r>
            </a:p>
            <a:p>
              <a:pPr marL="516000" lvl="1" indent="-258000" algn="l">
                <a:lnSpc>
                  <a:spcPts val="3345"/>
                </a:lnSpc>
                <a:buFont typeface="Arial"/>
                <a:buChar char="•"/>
              </a:pPr>
              <a:r>
                <a:rPr lang="en-US" sz="2389">
                  <a:solidFill>
                    <a:srgbClr val="FFFFFF"/>
                  </a:solidFill>
                  <a:latin typeface="Inter"/>
                  <a:ea typeface="Inter"/>
                  <a:cs typeface="Inter"/>
                  <a:sym typeface="Inter"/>
                </a:rPr>
                <a:t>ResNet-50 (Knee OA Classification)</a:t>
              </a:r>
            </a:p>
            <a:p>
              <a:pPr marL="516000" lvl="1" indent="-258000" algn="l">
                <a:lnSpc>
                  <a:spcPts val="3345"/>
                </a:lnSpc>
                <a:buFont typeface="Arial"/>
                <a:buChar char="•"/>
              </a:pPr>
              <a:r>
                <a:rPr lang="en-US" sz="2389">
                  <a:solidFill>
                    <a:srgbClr val="FFFFFF"/>
                  </a:solidFill>
                  <a:latin typeface="Inter"/>
                  <a:ea typeface="Inter"/>
                  <a:cs typeface="Inter"/>
                  <a:sym typeface="Inter"/>
                </a:rPr>
                <a:t>FLAN-T5 (Symptom Chatbot)</a:t>
              </a:r>
            </a:p>
            <a:p>
              <a:pPr marL="516000" lvl="1" indent="-258000" algn="l">
                <a:lnSpc>
                  <a:spcPts val="3345"/>
                </a:lnSpc>
                <a:buFont typeface="Arial"/>
                <a:buChar char="•"/>
              </a:pPr>
              <a:r>
                <a:rPr lang="en-US" sz="2389">
                  <a:solidFill>
                    <a:srgbClr val="FFFFFF"/>
                  </a:solidFill>
                  <a:latin typeface="Inter"/>
                  <a:ea typeface="Inter"/>
                  <a:cs typeface="Inter"/>
                  <a:sym typeface="Inter"/>
                </a:rPr>
                <a:t>XLM-ROBERTA BASE (Recommendation Sys)</a:t>
              </a:r>
            </a:p>
            <a:p>
              <a:pPr marL="516000" lvl="1" indent="-258000" algn="l">
                <a:lnSpc>
                  <a:spcPts val="3345"/>
                </a:lnSpc>
                <a:buFont typeface="Arial"/>
                <a:buChar char="•"/>
              </a:pPr>
              <a:r>
                <a:rPr lang="en-US" sz="2389">
                  <a:solidFill>
                    <a:srgbClr val="FFFFFF"/>
                  </a:solidFill>
                  <a:latin typeface="Inter"/>
                  <a:ea typeface="Inter"/>
                  <a:cs typeface="Inter"/>
                  <a:sym typeface="Inter"/>
                </a:rPr>
                <a:t>NNmultiregressor (Recommendation Sys)</a:t>
              </a:r>
            </a:p>
          </p:txBody>
        </p:sp>
      </p:grpSp>
      <p:grpSp>
        <p:nvGrpSpPr>
          <p:cNvPr id="9" name="Group 9"/>
          <p:cNvGrpSpPr/>
          <p:nvPr/>
        </p:nvGrpSpPr>
        <p:grpSpPr>
          <a:xfrm>
            <a:off x="9216607" y="3211444"/>
            <a:ext cx="4044889" cy="6998553"/>
            <a:chOff x="0" y="0"/>
            <a:chExt cx="1475281" cy="2552563"/>
          </a:xfrm>
        </p:grpSpPr>
        <p:sp>
          <p:nvSpPr>
            <p:cNvPr id="10" name="Freeform 10"/>
            <p:cNvSpPr/>
            <p:nvPr/>
          </p:nvSpPr>
          <p:spPr>
            <a:xfrm>
              <a:off x="0" y="0"/>
              <a:ext cx="1475281" cy="2552563"/>
            </a:xfrm>
            <a:custGeom>
              <a:avLst/>
              <a:gdLst/>
              <a:ahLst/>
              <a:cxnLst/>
              <a:rect l="l" t="t" r="r" b="b"/>
              <a:pathLst>
                <a:path w="1475281" h="2552563">
                  <a:moveTo>
                    <a:pt x="97614" y="0"/>
                  </a:moveTo>
                  <a:lnTo>
                    <a:pt x="1377667" y="0"/>
                  </a:lnTo>
                  <a:cubicBezTo>
                    <a:pt x="1431578" y="0"/>
                    <a:pt x="1475281" y="43703"/>
                    <a:pt x="1475281" y="97614"/>
                  </a:cubicBezTo>
                  <a:lnTo>
                    <a:pt x="1475281" y="2454949"/>
                  </a:lnTo>
                  <a:cubicBezTo>
                    <a:pt x="1475281" y="2508860"/>
                    <a:pt x="1431578" y="2552563"/>
                    <a:pt x="1377667" y="2552563"/>
                  </a:cubicBezTo>
                  <a:lnTo>
                    <a:pt x="97614" y="2552563"/>
                  </a:lnTo>
                  <a:cubicBezTo>
                    <a:pt x="43703" y="2552563"/>
                    <a:pt x="0" y="2508860"/>
                    <a:pt x="0" y="2454949"/>
                  </a:cubicBezTo>
                  <a:lnTo>
                    <a:pt x="0" y="97614"/>
                  </a:lnTo>
                  <a:cubicBezTo>
                    <a:pt x="0" y="43703"/>
                    <a:pt x="43703" y="0"/>
                    <a:pt x="97614" y="0"/>
                  </a:cubicBezTo>
                  <a:close/>
                </a:path>
              </a:pathLst>
            </a:custGeom>
            <a:solidFill>
              <a:srgbClr val="004AAD"/>
            </a:solidFill>
          </p:spPr>
          <p:txBody>
            <a:bodyPr/>
            <a:lstStyle/>
            <a:p>
              <a:endParaRPr lang="en-US"/>
            </a:p>
          </p:txBody>
        </p:sp>
        <p:sp>
          <p:nvSpPr>
            <p:cNvPr id="11" name="TextBox 11"/>
            <p:cNvSpPr txBox="1"/>
            <p:nvPr/>
          </p:nvSpPr>
          <p:spPr>
            <a:xfrm>
              <a:off x="0" y="-38100"/>
              <a:ext cx="1475281" cy="2590663"/>
            </a:xfrm>
            <a:prstGeom prst="rect">
              <a:avLst/>
            </a:prstGeom>
          </p:spPr>
          <p:txBody>
            <a:bodyPr lIns="36683" tIns="36683" rIns="36683" bIns="36683" rtlCol="0" anchor="ctr"/>
            <a:lstStyle/>
            <a:p>
              <a:pPr marL="472821" lvl="1" indent="-236410" algn="l">
                <a:lnSpc>
                  <a:spcPts val="3065"/>
                </a:lnSpc>
                <a:buFont typeface="Arial"/>
                <a:buChar char="•"/>
              </a:pPr>
              <a:r>
                <a:rPr lang="en-US" sz="2190">
                  <a:solidFill>
                    <a:srgbClr val="FFFFFF"/>
                  </a:solidFill>
                  <a:latin typeface="Inter"/>
                  <a:ea typeface="Inter"/>
                  <a:cs typeface="Inter"/>
                  <a:sym typeface="Inter"/>
                </a:rPr>
                <a:t>Provider</a:t>
              </a:r>
            </a:p>
            <a:p>
              <a:pPr marL="472821" lvl="1" indent="-236410" algn="l">
                <a:lnSpc>
                  <a:spcPts val="3065"/>
                </a:lnSpc>
                <a:buFont typeface="Arial"/>
                <a:buChar char="•"/>
              </a:pPr>
              <a:r>
                <a:rPr lang="en-US" sz="2190">
                  <a:solidFill>
                    <a:srgbClr val="FFFFFF"/>
                  </a:solidFill>
                  <a:latin typeface="Inter"/>
                  <a:ea typeface="Inter"/>
                  <a:cs typeface="Inter"/>
                  <a:sym typeface="Inter"/>
                </a:rPr>
                <a:t>BLoC</a:t>
              </a:r>
            </a:p>
            <a:p>
              <a:pPr marL="472821" lvl="1" indent="-236410" algn="l">
                <a:lnSpc>
                  <a:spcPts val="3065"/>
                </a:lnSpc>
                <a:buFont typeface="Arial"/>
                <a:buChar char="•"/>
              </a:pPr>
              <a:r>
                <a:rPr lang="en-US" sz="2190">
                  <a:solidFill>
                    <a:srgbClr val="FFFFFF"/>
                  </a:solidFill>
                  <a:latin typeface="Inter"/>
                  <a:ea typeface="Inter"/>
                  <a:cs typeface="Inter"/>
                  <a:sym typeface="Inter"/>
                </a:rPr>
                <a:t>Flutter Navigator</a:t>
              </a:r>
            </a:p>
            <a:p>
              <a:pPr marL="472821" lvl="1" indent="-236410" algn="l">
                <a:lnSpc>
                  <a:spcPts val="3065"/>
                </a:lnSpc>
                <a:buFont typeface="Arial"/>
                <a:buChar char="•"/>
              </a:pPr>
              <a:r>
                <a:rPr lang="en-US" sz="2190">
                  <a:solidFill>
                    <a:srgbClr val="FFFFFF"/>
                  </a:solidFill>
                  <a:latin typeface="Inter"/>
                  <a:ea typeface="Inter"/>
                  <a:cs typeface="Inter"/>
                  <a:sym typeface="Inter"/>
                </a:rPr>
                <a:t>Hive</a:t>
              </a:r>
            </a:p>
            <a:p>
              <a:pPr marL="472821" lvl="1" indent="-236410" algn="l">
                <a:lnSpc>
                  <a:spcPts val="3065"/>
                </a:lnSpc>
                <a:buFont typeface="Arial"/>
                <a:buChar char="•"/>
              </a:pPr>
              <a:r>
                <a:rPr lang="en-US" sz="2190">
                  <a:solidFill>
                    <a:srgbClr val="FFFFFF"/>
                  </a:solidFill>
                  <a:latin typeface="Inter"/>
                  <a:ea typeface="Inter"/>
                  <a:cs typeface="Inter"/>
                  <a:sym typeface="Inter"/>
                </a:rPr>
                <a:t>Dio</a:t>
              </a:r>
            </a:p>
            <a:p>
              <a:pPr marL="472821" lvl="1" indent="-236410" algn="l">
                <a:lnSpc>
                  <a:spcPts val="3065"/>
                </a:lnSpc>
                <a:buFont typeface="Arial"/>
                <a:buChar char="•"/>
              </a:pPr>
              <a:r>
                <a:rPr lang="en-US" sz="2190">
                  <a:solidFill>
                    <a:srgbClr val="FFFFFF"/>
                  </a:solidFill>
                  <a:latin typeface="Inter"/>
                  <a:ea typeface="Inter"/>
                  <a:cs typeface="Inter"/>
                  <a:sym typeface="Inter"/>
                </a:rPr>
                <a:t>Lottie</a:t>
              </a:r>
            </a:p>
            <a:p>
              <a:pPr marL="472821" lvl="1" indent="-236410" algn="l">
                <a:lnSpc>
                  <a:spcPts val="3065"/>
                </a:lnSpc>
                <a:buFont typeface="Arial"/>
                <a:buChar char="•"/>
              </a:pPr>
              <a:r>
                <a:rPr lang="en-US" sz="2190">
                  <a:solidFill>
                    <a:srgbClr val="FFFFFF"/>
                  </a:solidFill>
                  <a:latin typeface="Inter"/>
                  <a:ea typeface="Inter"/>
                  <a:cs typeface="Inter"/>
                  <a:sym typeface="Inter"/>
                </a:rPr>
                <a:t>Transformers</a:t>
              </a:r>
            </a:p>
            <a:p>
              <a:pPr marL="472821" lvl="1" indent="-236410" algn="l">
                <a:lnSpc>
                  <a:spcPts val="3065"/>
                </a:lnSpc>
                <a:buFont typeface="Arial"/>
                <a:buChar char="•"/>
              </a:pPr>
              <a:r>
                <a:rPr lang="en-US" sz="2190">
                  <a:solidFill>
                    <a:srgbClr val="FFFFFF"/>
                  </a:solidFill>
                  <a:latin typeface="Inter"/>
                  <a:ea typeface="Inter"/>
                  <a:cs typeface="Inter"/>
                  <a:sym typeface="Inter"/>
                </a:rPr>
                <a:t>TensorFlow</a:t>
              </a:r>
            </a:p>
            <a:p>
              <a:pPr marL="472821" lvl="1" indent="-236410" algn="l">
                <a:lnSpc>
                  <a:spcPts val="3065"/>
                </a:lnSpc>
                <a:buFont typeface="Arial"/>
                <a:buChar char="•"/>
              </a:pPr>
              <a:r>
                <a:rPr lang="en-US" sz="2190">
                  <a:solidFill>
                    <a:srgbClr val="FFFFFF"/>
                  </a:solidFill>
                  <a:latin typeface="Inter"/>
                  <a:ea typeface="Inter"/>
                  <a:cs typeface="Inter"/>
                  <a:sym typeface="Inter"/>
                </a:rPr>
                <a:t>Keras</a:t>
              </a:r>
            </a:p>
            <a:p>
              <a:pPr marL="472821" lvl="1" indent="-236410" algn="l">
                <a:lnSpc>
                  <a:spcPts val="3065"/>
                </a:lnSpc>
                <a:buFont typeface="Arial"/>
                <a:buChar char="•"/>
              </a:pPr>
              <a:r>
                <a:rPr lang="en-US" sz="2190">
                  <a:solidFill>
                    <a:srgbClr val="FFFFFF"/>
                  </a:solidFill>
                  <a:latin typeface="Inter"/>
                  <a:ea typeface="Inter"/>
                  <a:cs typeface="Inter"/>
                  <a:sym typeface="Inter"/>
                </a:rPr>
                <a:t>OpenCV</a:t>
              </a:r>
            </a:p>
            <a:p>
              <a:pPr marL="472821" lvl="1" indent="-236410" algn="l">
                <a:lnSpc>
                  <a:spcPts val="3065"/>
                </a:lnSpc>
                <a:buFont typeface="Arial"/>
                <a:buChar char="•"/>
              </a:pPr>
              <a:r>
                <a:rPr lang="en-US" sz="2190">
                  <a:solidFill>
                    <a:srgbClr val="FFFFFF"/>
                  </a:solidFill>
                  <a:latin typeface="Inter"/>
                  <a:ea typeface="Inter"/>
                  <a:cs typeface="Inter"/>
                  <a:sym typeface="Inter"/>
                </a:rPr>
                <a:t>PIL</a:t>
              </a:r>
            </a:p>
            <a:p>
              <a:pPr marL="472821" lvl="1" indent="-236410" algn="l">
                <a:lnSpc>
                  <a:spcPts val="3065"/>
                </a:lnSpc>
                <a:buFont typeface="Arial"/>
                <a:buChar char="•"/>
              </a:pPr>
              <a:r>
                <a:rPr lang="en-US" sz="2190">
                  <a:solidFill>
                    <a:srgbClr val="FFFFFF"/>
                  </a:solidFill>
                  <a:latin typeface="Inter"/>
                  <a:ea typeface="Inter"/>
                  <a:cs typeface="Inter"/>
                  <a:sym typeface="Inter"/>
                </a:rPr>
                <a:t>Albumentations</a:t>
              </a:r>
            </a:p>
            <a:p>
              <a:pPr marL="472821" lvl="1" indent="-236410" algn="l">
                <a:lnSpc>
                  <a:spcPts val="3065"/>
                </a:lnSpc>
                <a:buFont typeface="Arial"/>
                <a:buChar char="•"/>
              </a:pPr>
              <a:r>
                <a:rPr lang="en-US" sz="2190">
                  <a:solidFill>
                    <a:srgbClr val="FFFFFF"/>
                  </a:solidFill>
                  <a:latin typeface="Inter"/>
                  <a:ea typeface="Inter"/>
                  <a:cs typeface="Inter"/>
                  <a:sym typeface="Inter"/>
                </a:rPr>
                <a:t>NumPy</a:t>
              </a:r>
            </a:p>
            <a:p>
              <a:pPr marL="472821" lvl="1" indent="-236410" algn="l">
                <a:lnSpc>
                  <a:spcPts val="3065"/>
                </a:lnSpc>
                <a:buFont typeface="Arial"/>
                <a:buChar char="•"/>
              </a:pPr>
              <a:r>
                <a:rPr lang="en-US" sz="2190">
                  <a:solidFill>
                    <a:srgbClr val="FFFFFF"/>
                  </a:solidFill>
                  <a:latin typeface="Inter"/>
                  <a:ea typeface="Inter"/>
                  <a:cs typeface="Inter"/>
                  <a:sym typeface="Inter"/>
                </a:rPr>
                <a:t>Matplotlib</a:t>
              </a:r>
            </a:p>
            <a:p>
              <a:pPr marL="472821" lvl="1" indent="-236410" algn="l">
                <a:lnSpc>
                  <a:spcPts val="3065"/>
                </a:lnSpc>
                <a:buFont typeface="Arial"/>
                <a:buChar char="•"/>
              </a:pPr>
              <a:r>
                <a:rPr lang="en-US" sz="2190">
                  <a:solidFill>
                    <a:srgbClr val="FFFFFF"/>
                  </a:solidFill>
                  <a:latin typeface="Inter"/>
                  <a:ea typeface="Inter"/>
                  <a:cs typeface="Inter"/>
                  <a:sym typeface="Inter"/>
                </a:rPr>
                <a:t>Seaborn</a:t>
              </a:r>
            </a:p>
            <a:p>
              <a:pPr marL="472821" lvl="1" indent="-236410" algn="l">
                <a:lnSpc>
                  <a:spcPts val="3065"/>
                </a:lnSpc>
                <a:buFont typeface="Arial"/>
                <a:buChar char="•"/>
              </a:pPr>
              <a:r>
                <a:rPr lang="en-US" sz="2190">
                  <a:solidFill>
                    <a:srgbClr val="FFFFFF"/>
                  </a:solidFill>
                  <a:latin typeface="Inter"/>
                  <a:ea typeface="Inter"/>
                  <a:cs typeface="Inter"/>
                  <a:sym typeface="Inter"/>
                </a:rPr>
                <a:t>Scikit-learn</a:t>
              </a:r>
            </a:p>
            <a:p>
              <a:pPr marL="472821" lvl="1" indent="-236410" algn="l">
                <a:lnSpc>
                  <a:spcPts val="3065"/>
                </a:lnSpc>
                <a:buFont typeface="Arial"/>
                <a:buChar char="•"/>
              </a:pPr>
              <a:r>
                <a:rPr lang="en-US" sz="2190">
                  <a:solidFill>
                    <a:srgbClr val="FFFFFF"/>
                  </a:solidFill>
                  <a:latin typeface="Inter"/>
                  <a:ea typeface="Inter"/>
                  <a:cs typeface="Inter"/>
                  <a:sym typeface="Inter"/>
                </a:rPr>
                <a:t>EarlyStopping</a:t>
              </a:r>
            </a:p>
            <a:p>
              <a:pPr marL="472821" lvl="1" indent="-236410" algn="l">
                <a:lnSpc>
                  <a:spcPts val="3065"/>
                </a:lnSpc>
                <a:buFont typeface="Arial"/>
                <a:buChar char="•"/>
              </a:pPr>
              <a:r>
                <a:rPr lang="en-US" sz="2190">
                  <a:solidFill>
                    <a:srgbClr val="FFFFFF"/>
                  </a:solidFill>
                  <a:latin typeface="Inter"/>
                  <a:ea typeface="Inter"/>
                  <a:cs typeface="Inter"/>
                  <a:sym typeface="Inter"/>
                </a:rPr>
                <a:t>ModelCheckpoint</a:t>
              </a:r>
            </a:p>
          </p:txBody>
        </p:sp>
      </p:grpSp>
      <p:grpSp>
        <p:nvGrpSpPr>
          <p:cNvPr id="12" name="Group 12"/>
          <p:cNvGrpSpPr/>
          <p:nvPr/>
        </p:nvGrpSpPr>
        <p:grpSpPr>
          <a:xfrm>
            <a:off x="4650101" y="3477365"/>
            <a:ext cx="4286953" cy="4341128"/>
            <a:chOff x="0" y="0"/>
            <a:chExt cx="1563569" cy="1583328"/>
          </a:xfrm>
        </p:grpSpPr>
        <p:sp>
          <p:nvSpPr>
            <p:cNvPr id="13" name="Freeform 13"/>
            <p:cNvSpPr/>
            <p:nvPr/>
          </p:nvSpPr>
          <p:spPr>
            <a:xfrm>
              <a:off x="0" y="0"/>
              <a:ext cx="1563569" cy="1583328"/>
            </a:xfrm>
            <a:custGeom>
              <a:avLst/>
              <a:gdLst/>
              <a:ahLst/>
              <a:cxnLst/>
              <a:rect l="l" t="t" r="r" b="b"/>
              <a:pathLst>
                <a:path w="1563569" h="1583328">
                  <a:moveTo>
                    <a:pt x="92102" y="0"/>
                  </a:moveTo>
                  <a:lnTo>
                    <a:pt x="1471466" y="0"/>
                  </a:lnTo>
                  <a:cubicBezTo>
                    <a:pt x="1522333" y="0"/>
                    <a:pt x="1563569" y="41236"/>
                    <a:pt x="1563569" y="92102"/>
                  </a:cubicBezTo>
                  <a:lnTo>
                    <a:pt x="1563569" y="1491226"/>
                  </a:lnTo>
                  <a:cubicBezTo>
                    <a:pt x="1563569" y="1515653"/>
                    <a:pt x="1553865" y="1539079"/>
                    <a:pt x="1536592" y="1556352"/>
                  </a:cubicBezTo>
                  <a:cubicBezTo>
                    <a:pt x="1519320" y="1573624"/>
                    <a:pt x="1495893" y="1583328"/>
                    <a:pt x="1471466" y="1583328"/>
                  </a:cubicBezTo>
                  <a:lnTo>
                    <a:pt x="92102" y="1583328"/>
                  </a:lnTo>
                  <a:cubicBezTo>
                    <a:pt x="67675" y="1583328"/>
                    <a:pt x="44249" y="1573624"/>
                    <a:pt x="26976" y="1556352"/>
                  </a:cubicBezTo>
                  <a:cubicBezTo>
                    <a:pt x="9704" y="1539079"/>
                    <a:pt x="0" y="1515653"/>
                    <a:pt x="0" y="1491226"/>
                  </a:cubicBezTo>
                  <a:lnTo>
                    <a:pt x="0" y="92102"/>
                  </a:lnTo>
                  <a:cubicBezTo>
                    <a:pt x="0" y="67675"/>
                    <a:pt x="9704" y="44249"/>
                    <a:pt x="26976" y="26976"/>
                  </a:cubicBezTo>
                  <a:cubicBezTo>
                    <a:pt x="44249" y="9704"/>
                    <a:pt x="67675" y="0"/>
                    <a:pt x="92102" y="0"/>
                  </a:cubicBezTo>
                  <a:close/>
                </a:path>
              </a:pathLst>
            </a:custGeom>
            <a:solidFill>
              <a:srgbClr val="004AAD"/>
            </a:solidFill>
          </p:spPr>
          <p:txBody>
            <a:bodyPr/>
            <a:lstStyle/>
            <a:p>
              <a:endParaRPr lang="en-US"/>
            </a:p>
          </p:txBody>
        </p:sp>
        <p:sp>
          <p:nvSpPr>
            <p:cNvPr id="14" name="TextBox 14"/>
            <p:cNvSpPr txBox="1"/>
            <p:nvPr/>
          </p:nvSpPr>
          <p:spPr>
            <a:xfrm>
              <a:off x="0" y="-57150"/>
              <a:ext cx="1563569" cy="1640478"/>
            </a:xfrm>
            <a:prstGeom prst="rect">
              <a:avLst/>
            </a:prstGeom>
          </p:spPr>
          <p:txBody>
            <a:bodyPr lIns="36683" tIns="36683" rIns="36683" bIns="36683" rtlCol="0" anchor="ctr"/>
            <a:lstStyle/>
            <a:p>
              <a:pPr marL="516000" lvl="1" indent="-258000" algn="l">
                <a:lnSpc>
                  <a:spcPts val="3345"/>
                </a:lnSpc>
                <a:buFont typeface="Arial"/>
                <a:buChar char="•"/>
              </a:pPr>
              <a:r>
                <a:rPr lang="en-US" sz="2389">
                  <a:solidFill>
                    <a:srgbClr val="FFFFFF"/>
                  </a:solidFill>
                  <a:latin typeface="Inter"/>
                  <a:ea typeface="Inter"/>
                  <a:cs typeface="Inter"/>
                  <a:sym typeface="Inter"/>
                </a:rPr>
                <a:t>VS Code</a:t>
              </a:r>
            </a:p>
            <a:p>
              <a:pPr marL="516000" lvl="1" indent="-258000" algn="l">
                <a:lnSpc>
                  <a:spcPts val="3345"/>
                </a:lnSpc>
                <a:buFont typeface="Arial"/>
                <a:buChar char="•"/>
              </a:pPr>
              <a:r>
                <a:rPr lang="en-US" sz="2389">
                  <a:solidFill>
                    <a:srgbClr val="FFFFFF"/>
                  </a:solidFill>
                  <a:latin typeface="Inter"/>
                  <a:ea typeface="Inter"/>
                  <a:cs typeface="Inter"/>
                  <a:sym typeface="Inter"/>
                </a:rPr>
                <a:t>Android Studio</a:t>
              </a:r>
            </a:p>
            <a:p>
              <a:pPr marL="516000" lvl="1" indent="-258000" algn="l">
                <a:lnSpc>
                  <a:spcPts val="3345"/>
                </a:lnSpc>
                <a:buFont typeface="Arial"/>
                <a:buChar char="•"/>
              </a:pPr>
              <a:r>
                <a:rPr lang="en-US" sz="2389">
                  <a:solidFill>
                    <a:srgbClr val="FFFFFF"/>
                  </a:solidFill>
                  <a:latin typeface="Inter"/>
                  <a:ea typeface="Inter"/>
                  <a:cs typeface="Inter"/>
                  <a:sym typeface="Inter"/>
                </a:rPr>
                <a:t>Git &amp; GitHub</a:t>
              </a:r>
            </a:p>
            <a:p>
              <a:pPr marL="516000" lvl="1" indent="-258000" algn="l">
                <a:lnSpc>
                  <a:spcPts val="3345"/>
                </a:lnSpc>
                <a:buFont typeface="Arial"/>
                <a:buChar char="•"/>
              </a:pPr>
              <a:r>
                <a:rPr lang="en-US" sz="2389">
                  <a:solidFill>
                    <a:srgbClr val="FFFFFF"/>
                  </a:solidFill>
                  <a:latin typeface="Inter"/>
                  <a:ea typeface="Inter"/>
                  <a:cs typeface="Inter"/>
                  <a:sym typeface="Inter"/>
                </a:rPr>
                <a:t>Postman</a:t>
              </a:r>
            </a:p>
            <a:p>
              <a:pPr marL="516000" lvl="1" indent="-258000" algn="l">
                <a:lnSpc>
                  <a:spcPts val="3345"/>
                </a:lnSpc>
                <a:buFont typeface="Arial"/>
                <a:buChar char="•"/>
              </a:pPr>
              <a:r>
                <a:rPr lang="en-US" sz="2389">
                  <a:solidFill>
                    <a:srgbClr val="FFFFFF"/>
                  </a:solidFill>
                  <a:latin typeface="Inter"/>
                  <a:ea typeface="Inter"/>
                  <a:cs typeface="Inter"/>
                  <a:sym typeface="Inter"/>
                </a:rPr>
                <a:t>Colab</a:t>
              </a:r>
            </a:p>
            <a:p>
              <a:pPr marL="516000" lvl="1" indent="-258000" algn="l">
                <a:lnSpc>
                  <a:spcPts val="3345"/>
                </a:lnSpc>
                <a:buFont typeface="Arial"/>
                <a:buChar char="•"/>
              </a:pPr>
              <a:r>
                <a:rPr lang="en-US" sz="2389">
                  <a:solidFill>
                    <a:srgbClr val="FFFFFF"/>
                  </a:solidFill>
                  <a:latin typeface="Inter"/>
                  <a:ea typeface="Inter"/>
                  <a:cs typeface="Inter"/>
                  <a:sym typeface="Inter"/>
                </a:rPr>
                <a:t>Ngrok</a:t>
              </a:r>
            </a:p>
            <a:p>
              <a:pPr marL="516000" lvl="1" indent="-258000" algn="l">
                <a:lnSpc>
                  <a:spcPts val="3345"/>
                </a:lnSpc>
                <a:buFont typeface="Arial"/>
                <a:buChar char="•"/>
              </a:pPr>
              <a:r>
                <a:rPr lang="en-US" sz="2389">
                  <a:solidFill>
                    <a:srgbClr val="FFFFFF"/>
                  </a:solidFill>
                  <a:latin typeface="Inter"/>
                  <a:ea typeface="Inter"/>
                  <a:cs typeface="Inter"/>
                  <a:sym typeface="Inter"/>
                </a:rPr>
                <a:t>pub.dev</a:t>
              </a:r>
            </a:p>
            <a:p>
              <a:pPr marL="516000" lvl="1" indent="-258000" algn="l">
                <a:lnSpc>
                  <a:spcPts val="3345"/>
                </a:lnSpc>
                <a:buFont typeface="Arial"/>
                <a:buChar char="•"/>
              </a:pPr>
              <a:r>
                <a:rPr lang="en-US" sz="2389">
                  <a:solidFill>
                    <a:srgbClr val="FFFFFF"/>
                  </a:solidFill>
                  <a:latin typeface="Inter"/>
                  <a:ea typeface="Inter"/>
                  <a:cs typeface="Inter"/>
                  <a:sym typeface="Inter"/>
                </a:rPr>
                <a:t>Flutter DevTools</a:t>
              </a:r>
            </a:p>
            <a:p>
              <a:pPr marL="516000" lvl="1" indent="-258000" algn="l">
                <a:lnSpc>
                  <a:spcPts val="3345"/>
                </a:lnSpc>
                <a:buFont typeface="Arial"/>
                <a:buChar char="•"/>
              </a:pPr>
              <a:r>
                <a:rPr lang="en-US" sz="2389">
                  <a:solidFill>
                    <a:srgbClr val="FFFFFF"/>
                  </a:solidFill>
                  <a:latin typeface="Inter"/>
                  <a:ea typeface="Inter"/>
                  <a:cs typeface="Inter"/>
                  <a:sym typeface="Inter"/>
                </a:rPr>
                <a:t>Jupyter Notebook</a:t>
              </a:r>
            </a:p>
            <a:p>
              <a:pPr marL="516000" lvl="1" indent="-258000" algn="l">
                <a:lnSpc>
                  <a:spcPts val="3345"/>
                </a:lnSpc>
                <a:buFont typeface="Arial"/>
                <a:buChar char="•"/>
              </a:pPr>
              <a:r>
                <a:rPr lang="en-US" sz="2389">
                  <a:solidFill>
                    <a:srgbClr val="FFFFFF"/>
                  </a:solidFill>
                  <a:latin typeface="Inter"/>
                  <a:ea typeface="Inter"/>
                  <a:cs typeface="Inter"/>
                  <a:sym typeface="Inter"/>
                </a:rPr>
                <a:t>Railway</a:t>
              </a:r>
            </a:p>
          </p:txBody>
        </p:sp>
      </p:grpSp>
      <p:grpSp>
        <p:nvGrpSpPr>
          <p:cNvPr id="15" name="Group 15"/>
          <p:cNvGrpSpPr/>
          <p:nvPr/>
        </p:nvGrpSpPr>
        <p:grpSpPr>
          <a:xfrm>
            <a:off x="5089078" y="1028700"/>
            <a:ext cx="3408999" cy="2275082"/>
            <a:chOff x="0" y="0"/>
            <a:chExt cx="4545332" cy="3033442"/>
          </a:xfrm>
        </p:grpSpPr>
        <p:sp>
          <p:nvSpPr>
            <p:cNvPr id="16" name="TextBox 16"/>
            <p:cNvSpPr txBox="1"/>
            <p:nvPr/>
          </p:nvSpPr>
          <p:spPr>
            <a:xfrm>
              <a:off x="0" y="-57150"/>
              <a:ext cx="4545332" cy="565110"/>
            </a:xfrm>
            <a:prstGeom prst="rect">
              <a:avLst/>
            </a:prstGeom>
          </p:spPr>
          <p:txBody>
            <a:bodyPr lIns="0" tIns="0" rIns="0" bIns="0" rtlCol="0" anchor="t">
              <a:spAutoFit/>
            </a:bodyPr>
            <a:lstStyle/>
            <a:p>
              <a:pPr algn="ctr">
                <a:lnSpc>
                  <a:spcPts val="3507"/>
                </a:lnSpc>
                <a:spcBef>
                  <a:spcPct val="0"/>
                </a:spcBef>
              </a:pPr>
              <a:r>
                <a:rPr lang="en-US" sz="2505" b="1">
                  <a:solidFill>
                    <a:srgbClr val="004AAD"/>
                  </a:solidFill>
                  <a:latin typeface="Inter Bold"/>
                  <a:ea typeface="Inter Bold"/>
                  <a:cs typeface="Inter Bold"/>
                  <a:sym typeface="Inter Bold"/>
                </a:rPr>
                <a:t>Tools</a:t>
              </a:r>
            </a:p>
          </p:txBody>
        </p:sp>
        <p:sp>
          <p:nvSpPr>
            <p:cNvPr id="17" name="AutoShape 17"/>
            <p:cNvSpPr/>
            <p:nvPr/>
          </p:nvSpPr>
          <p:spPr>
            <a:xfrm>
              <a:off x="2272666" y="507960"/>
              <a:ext cx="0" cy="2525482"/>
            </a:xfrm>
            <a:prstGeom prst="line">
              <a:avLst/>
            </a:prstGeom>
            <a:ln w="39521" cap="flat">
              <a:solidFill>
                <a:srgbClr val="CCCCCC"/>
              </a:solidFill>
              <a:prstDash val="solid"/>
              <a:headEnd type="oval" w="lg" len="lg"/>
              <a:tailEnd type="triangle" w="lg" len="med"/>
            </a:ln>
          </p:spPr>
          <p:txBody>
            <a:bodyPr/>
            <a:lstStyle/>
            <a:p>
              <a:endParaRPr lang="en-US"/>
            </a:p>
          </p:txBody>
        </p:sp>
      </p:grpSp>
      <p:grpSp>
        <p:nvGrpSpPr>
          <p:cNvPr id="18" name="Group 18"/>
          <p:cNvGrpSpPr/>
          <p:nvPr/>
        </p:nvGrpSpPr>
        <p:grpSpPr>
          <a:xfrm>
            <a:off x="9619487" y="1028700"/>
            <a:ext cx="3055907" cy="2026002"/>
            <a:chOff x="0" y="0"/>
            <a:chExt cx="4074543" cy="2701335"/>
          </a:xfrm>
        </p:grpSpPr>
        <p:sp>
          <p:nvSpPr>
            <p:cNvPr id="19" name="AutoShape 19"/>
            <p:cNvSpPr/>
            <p:nvPr/>
          </p:nvSpPr>
          <p:spPr>
            <a:xfrm flipH="1">
              <a:off x="2037271" y="443001"/>
              <a:ext cx="0" cy="2258334"/>
            </a:xfrm>
            <a:prstGeom prst="line">
              <a:avLst/>
            </a:prstGeom>
            <a:ln w="34390" cap="flat">
              <a:solidFill>
                <a:srgbClr val="CCCCCC"/>
              </a:solidFill>
              <a:prstDash val="solid"/>
              <a:headEnd type="oval" w="lg" len="lg"/>
              <a:tailEnd type="triangle" w="lg" len="med"/>
            </a:ln>
          </p:spPr>
          <p:txBody>
            <a:bodyPr/>
            <a:lstStyle/>
            <a:p>
              <a:endParaRPr lang="en-US"/>
            </a:p>
          </p:txBody>
        </p:sp>
        <p:sp>
          <p:nvSpPr>
            <p:cNvPr id="20" name="TextBox 20"/>
            <p:cNvSpPr txBox="1"/>
            <p:nvPr/>
          </p:nvSpPr>
          <p:spPr>
            <a:xfrm>
              <a:off x="0" y="-57150"/>
              <a:ext cx="4074543" cy="556345"/>
            </a:xfrm>
            <a:prstGeom prst="rect">
              <a:avLst/>
            </a:prstGeom>
          </p:spPr>
          <p:txBody>
            <a:bodyPr lIns="0" tIns="0" rIns="0" bIns="0" rtlCol="0" anchor="t">
              <a:spAutoFit/>
            </a:bodyPr>
            <a:lstStyle/>
            <a:p>
              <a:pPr algn="ctr">
                <a:lnSpc>
                  <a:spcPts val="3514"/>
                </a:lnSpc>
                <a:spcBef>
                  <a:spcPct val="0"/>
                </a:spcBef>
              </a:pPr>
              <a:r>
                <a:rPr lang="en-US" sz="2510" b="1">
                  <a:solidFill>
                    <a:srgbClr val="004AAD"/>
                  </a:solidFill>
                  <a:latin typeface="Inter Bold"/>
                  <a:ea typeface="Inter Bold"/>
                  <a:cs typeface="Inter Bold"/>
                  <a:sym typeface="Inter Bold"/>
                </a:rPr>
                <a:t>Libraries</a:t>
              </a:r>
            </a:p>
          </p:txBody>
        </p:sp>
      </p:grpSp>
      <p:sp>
        <p:nvSpPr>
          <p:cNvPr id="21" name="AutoShape 21"/>
          <p:cNvSpPr/>
          <p:nvPr/>
        </p:nvSpPr>
        <p:spPr>
          <a:xfrm flipH="1">
            <a:off x="15654819" y="1643747"/>
            <a:ext cx="0" cy="1833618"/>
          </a:xfrm>
          <a:prstGeom prst="line">
            <a:avLst/>
          </a:prstGeom>
          <a:ln w="28575" cap="flat">
            <a:solidFill>
              <a:srgbClr val="CCCCCC"/>
            </a:solidFill>
            <a:prstDash val="solid"/>
            <a:headEnd type="oval" w="lg" len="lg"/>
            <a:tailEnd type="triangle" w="lg" len="med"/>
          </a:ln>
        </p:spPr>
        <p:txBody>
          <a:bodyPr/>
          <a:lstStyle/>
          <a:p>
            <a:endParaRPr lang="en-US"/>
          </a:p>
        </p:txBody>
      </p:sp>
      <p:grpSp>
        <p:nvGrpSpPr>
          <p:cNvPr id="22" name="Group 22"/>
          <p:cNvGrpSpPr/>
          <p:nvPr/>
        </p:nvGrpSpPr>
        <p:grpSpPr>
          <a:xfrm rot="1372777">
            <a:off x="-106675" y="9878719"/>
            <a:ext cx="3717322" cy="2598552"/>
            <a:chOff x="0" y="0"/>
            <a:chExt cx="1017397" cy="711200"/>
          </a:xfrm>
        </p:grpSpPr>
        <p:sp>
          <p:nvSpPr>
            <p:cNvPr id="23" name="Freeform 23"/>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24" name="TextBox 24"/>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25" name="Group 25"/>
          <p:cNvGrpSpPr/>
          <p:nvPr/>
        </p:nvGrpSpPr>
        <p:grpSpPr>
          <a:xfrm rot="643752">
            <a:off x="-2986511" y="6524324"/>
            <a:ext cx="4632098" cy="4053086"/>
            <a:chOff x="0" y="0"/>
            <a:chExt cx="812800" cy="711200"/>
          </a:xfrm>
        </p:grpSpPr>
        <p:sp>
          <p:nvSpPr>
            <p:cNvPr id="26" name="Freeform 2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27" name="TextBox 2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28" name="Freeform 28"/>
          <p:cNvSpPr/>
          <p:nvPr/>
        </p:nvSpPr>
        <p:spPr>
          <a:xfrm>
            <a:off x="16380335" y="8550867"/>
            <a:ext cx="2170295" cy="2170295"/>
          </a:xfrm>
          <a:custGeom>
            <a:avLst/>
            <a:gdLst/>
            <a:ahLst/>
            <a:cxnLst/>
            <a:rect l="l" t="t" r="r" b="b"/>
            <a:pathLst>
              <a:path w="2170295" h="2170295">
                <a:moveTo>
                  <a:pt x="0" y="0"/>
                </a:moveTo>
                <a:lnTo>
                  <a:pt x="2170295" y="0"/>
                </a:lnTo>
                <a:lnTo>
                  <a:pt x="2170295" y="2170294"/>
                </a:lnTo>
                <a:lnTo>
                  <a:pt x="0" y="2170294"/>
                </a:lnTo>
                <a:lnTo>
                  <a:pt x="0" y="0"/>
                </a:lnTo>
                <a:close/>
              </a:path>
            </a:pathLst>
          </a:custGeom>
          <a:blipFill>
            <a:blip r:embed="rId2">
              <a:alphaModFix amt="52000"/>
            </a:blip>
            <a:stretch>
              <a:fillRect/>
            </a:stretch>
          </a:blipFill>
        </p:spPr>
        <p:txBody>
          <a:bodyPr/>
          <a:lstStyle/>
          <a:p>
            <a:endParaRPr lang="en-US"/>
          </a:p>
        </p:txBody>
      </p:sp>
      <p:sp>
        <p:nvSpPr>
          <p:cNvPr id="29" name="TextBox 29"/>
          <p:cNvSpPr txBox="1"/>
          <p:nvPr/>
        </p:nvSpPr>
        <p:spPr>
          <a:xfrm>
            <a:off x="13951041" y="1196524"/>
            <a:ext cx="3308259" cy="431546"/>
          </a:xfrm>
          <a:prstGeom prst="rect">
            <a:avLst/>
          </a:prstGeom>
        </p:spPr>
        <p:txBody>
          <a:bodyPr lIns="0" tIns="0" rIns="0" bIns="0" rtlCol="0" anchor="t">
            <a:spAutoFit/>
          </a:bodyPr>
          <a:lstStyle/>
          <a:p>
            <a:pPr algn="ctr">
              <a:lnSpc>
                <a:spcPts val="3514"/>
              </a:lnSpc>
              <a:spcBef>
                <a:spcPct val="0"/>
              </a:spcBef>
            </a:pPr>
            <a:r>
              <a:rPr lang="en-US" sz="2510" b="1">
                <a:solidFill>
                  <a:srgbClr val="004AAD"/>
                </a:solidFill>
                <a:latin typeface="Inter Bold"/>
                <a:ea typeface="Inter Bold"/>
                <a:cs typeface="Inter Bold"/>
                <a:sym typeface="Inter Bold"/>
              </a:rPr>
              <a:t>DL Models</a:t>
            </a:r>
          </a:p>
        </p:txBody>
      </p:sp>
      <p:sp>
        <p:nvSpPr>
          <p:cNvPr id="30" name="TextBox 30"/>
          <p:cNvSpPr txBox="1"/>
          <p:nvPr/>
        </p:nvSpPr>
        <p:spPr>
          <a:xfrm>
            <a:off x="17259300" y="9420704"/>
            <a:ext cx="344745"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54</a:t>
            </a:r>
          </a:p>
        </p:txBody>
      </p:sp>
      <p:sp>
        <p:nvSpPr>
          <p:cNvPr id="31" name="AutoShape 31"/>
          <p:cNvSpPr/>
          <p:nvPr/>
        </p:nvSpPr>
        <p:spPr>
          <a:xfrm>
            <a:off x="2638745" y="1440872"/>
            <a:ext cx="0" cy="1232795"/>
          </a:xfrm>
          <a:prstGeom prst="line">
            <a:avLst/>
          </a:prstGeom>
          <a:ln w="19050" cap="flat">
            <a:solidFill>
              <a:srgbClr val="CCCCCC"/>
            </a:solidFill>
            <a:prstDash val="solid"/>
            <a:headEnd type="oval" w="lg" len="lg"/>
            <a:tailEnd type="triangle" w="lg" len="med"/>
          </a:ln>
        </p:spPr>
        <p:txBody>
          <a:bodyPr/>
          <a:lstStyle/>
          <a:p>
            <a:endParaRPr lang="en-US"/>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4116272"/>
            <a:ext cx="7209402"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Time plan</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323298" y="6128579"/>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9" name="Group 9"/>
          <p:cNvGrpSpPr/>
          <p:nvPr/>
        </p:nvGrpSpPr>
        <p:grpSpPr>
          <a:xfrm>
            <a:off x="14052627" y="-2608260"/>
            <a:ext cx="7442587" cy="6807047"/>
            <a:chOff x="0" y="0"/>
            <a:chExt cx="9923450" cy="9076063"/>
          </a:xfrm>
        </p:grpSpPr>
        <p:grpSp>
          <p:nvGrpSpPr>
            <p:cNvPr id="10" name="Group 10"/>
            <p:cNvGrpSpPr/>
            <p:nvPr/>
          </p:nvGrpSpPr>
          <p:grpSpPr>
            <a:xfrm rot="-9612530">
              <a:off x="429815" y="796233"/>
              <a:ext cx="5307608" cy="3464736"/>
              <a:chOff x="0" y="0"/>
              <a:chExt cx="1089483" cy="711200"/>
            </a:xfrm>
          </p:grpSpPr>
          <p:sp>
            <p:nvSpPr>
              <p:cNvPr id="11" name="Freeform 11"/>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12" name="TextBox 12"/>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10341556">
              <a:off x="3415469" y="3285347"/>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998659" y="2047557"/>
            <a:ext cx="14481183" cy="6469563"/>
          </a:xfrm>
          <a:custGeom>
            <a:avLst/>
            <a:gdLst/>
            <a:ahLst/>
            <a:cxnLst/>
            <a:rect l="l" t="t" r="r" b="b"/>
            <a:pathLst>
              <a:path w="14481183" h="6469563">
                <a:moveTo>
                  <a:pt x="0" y="0"/>
                </a:moveTo>
                <a:lnTo>
                  <a:pt x="14481182" y="0"/>
                </a:lnTo>
                <a:lnTo>
                  <a:pt x="14481182" y="6469563"/>
                </a:lnTo>
                <a:lnTo>
                  <a:pt x="0" y="6469563"/>
                </a:lnTo>
                <a:lnTo>
                  <a:pt x="0" y="0"/>
                </a:lnTo>
                <a:close/>
              </a:path>
            </a:pathLst>
          </a:custGeom>
          <a:blipFill>
            <a:blip r:embed="rId2"/>
            <a:stretch>
              <a:fillRect t="-9345" b="-7261"/>
            </a:stretch>
          </a:blipFill>
        </p:spPr>
        <p:txBody>
          <a:bodyPr/>
          <a:lstStyle/>
          <a:p>
            <a:endParaRPr lang="en-US"/>
          </a:p>
        </p:txBody>
      </p:sp>
      <p:sp>
        <p:nvSpPr>
          <p:cNvPr id="17" name="TextBox 17"/>
          <p:cNvSpPr txBox="1"/>
          <p:nvPr/>
        </p:nvSpPr>
        <p:spPr>
          <a:xfrm>
            <a:off x="-72129" y="190501"/>
            <a:ext cx="6732524" cy="1510350"/>
          </a:xfrm>
          <a:prstGeom prst="rect">
            <a:avLst/>
          </a:prstGeom>
        </p:spPr>
        <p:txBody>
          <a:bodyPr wrap="square" lIns="0" tIns="0" rIns="0" bIns="0" rtlCol="0" anchor="t">
            <a:spAutoFit/>
          </a:bodyPr>
          <a:lstStyle/>
          <a:p>
            <a:pPr algn="ctr">
              <a:lnSpc>
                <a:spcPts val="7279"/>
              </a:lnSpc>
            </a:pPr>
            <a:r>
              <a:rPr lang="en-US" sz="5199" b="1" dirty="0">
                <a:solidFill>
                  <a:srgbClr val="004AAD"/>
                </a:solidFill>
                <a:latin typeface="Canva Sans Bold"/>
                <a:ea typeface="Canva Sans Bold"/>
                <a:cs typeface="Canva Sans Bold"/>
                <a:sym typeface="Canva Sans Bold"/>
              </a:rPr>
              <a:t>Our Time Schedule:</a:t>
            </a:r>
          </a:p>
          <a:p>
            <a:pPr algn="ctr">
              <a:lnSpc>
                <a:spcPts val="4760"/>
              </a:lnSpc>
            </a:pPr>
            <a:r>
              <a:rPr lang="en-US" sz="3400" b="1" dirty="0">
                <a:solidFill>
                  <a:srgbClr val="004AAD"/>
                </a:solidFill>
                <a:latin typeface="Canva Sans Bold"/>
                <a:ea typeface="Canva Sans Bold"/>
                <a:cs typeface="Canva Sans Bold"/>
                <a:sym typeface="Canva Sans Bold"/>
              </a:rPr>
              <a:t>First Term</a:t>
            </a:r>
          </a:p>
        </p:txBody>
      </p:sp>
      <p:sp>
        <p:nvSpPr>
          <p:cNvPr id="18" name="Freeform 18"/>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3">
              <a:alphaModFix amt="50000"/>
            </a:blip>
            <a:stretch>
              <a:fillRect/>
            </a:stretch>
          </a:blipFill>
        </p:spPr>
        <p:txBody>
          <a:bodyPr/>
          <a:lstStyle/>
          <a:p>
            <a:endParaRPr lang="en-US"/>
          </a:p>
        </p:txBody>
      </p:sp>
      <p:sp>
        <p:nvSpPr>
          <p:cNvPr id="19" name="TextBox 19"/>
          <p:cNvSpPr txBox="1"/>
          <p:nvPr/>
        </p:nvSpPr>
        <p:spPr>
          <a:xfrm>
            <a:off x="17289840" y="9420704"/>
            <a:ext cx="317540"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56</a:t>
            </a: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grpSp>
        <p:nvGrpSpPr>
          <p:cNvPr id="2" name="Group 2"/>
          <p:cNvGrpSpPr/>
          <p:nvPr/>
        </p:nvGrpSpPr>
        <p:grpSpPr>
          <a:xfrm>
            <a:off x="-3323298" y="6128579"/>
            <a:ext cx="7292867" cy="6969110"/>
            <a:chOff x="0" y="0"/>
            <a:chExt cx="9723823" cy="9292146"/>
          </a:xfrm>
        </p:grpSpPr>
        <p:grpSp>
          <p:nvGrpSpPr>
            <p:cNvPr id="3" name="Group 3"/>
            <p:cNvGrpSpPr/>
            <p:nvPr/>
          </p:nvGrpSpPr>
          <p:grpSpPr>
            <a:xfrm rot="1372777">
              <a:off x="4288832" y="5000186"/>
              <a:ext cx="4956430" cy="3464736"/>
              <a:chOff x="0" y="0"/>
              <a:chExt cx="1017397" cy="711200"/>
            </a:xfrm>
          </p:grpSpPr>
          <p:sp>
            <p:nvSpPr>
              <p:cNvPr id="4" name="Freeform 4"/>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5" name="TextBox 5"/>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643752">
              <a:off x="449050" y="527660"/>
              <a:ext cx="6176131" cy="5404114"/>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9" name="Group 9"/>
          <p:cNvGrpSpPr/>
          <p:nvPr/>
        </p:nvGrpSpPr>
        <p:grpSpPr>
          <a:xfrm>
            <a:off x="14052627" y="-2608260"/>
            <a:ext cx="7442587" cy="6807047"/>
            <a:chOff x="0" y="0"/>
            <a:chExt cx="9923450" cy="9076063"/>
          </a:xfrm>
        </p:grpSpPr>
        <p:grpSp>
          <p:nvGrpSpPr>
            <p:cNvPr id="10" name="Group 10"/>
            <p:cNvGrpSpPr/>
            <p:nvPr/>
          </p:nvGrpSpPr>
          <p:grpSpPr>
            <a:xfrm rot="-9612530">
              <a:off x="429815" y="796233"/>
              <a:ext cx="5307608" cy="3464736"/>
              <a:chOff x="0" y="0"/>
              <a:chExt cx="1089483" cy="711200"/>
            </a:xfrm>
          </p:grpSpPr>
          <p:sp>
            <p:nvSpPr>
              <p:cNvPr id="11" name="Freeform 11"/>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12" name="TextBox 12"/>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10341556">
              <a:off x="3415469" y="3285347"/>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7" name="Freeform 17"/>
          <p:cNvSpPr/>
          <p:nvPr/>
        </p:nvSpPr>
        <p:spPr>
          <a:xfrm>
            <a:off x="1509802" y="2314282"/>
            <a:ext cx="14665104" cy="6360989"/>
          </a:xfrm>
          <a:custGeom>
            <a:avLst/>
            <a:gdLst/>
            <a:ahLst/>
            <a:cxnLst/>
            <a:rect l="l" t="t" r="r" b="b"/>
            <a:pathLst>
              <a:path w="14665104" h="6360989">
                <a:moveTo>
                  <a:pt x="0" y="0"/>
                </a:moveTo>
                <a:lnTo>
                  <a:pt x="14665104" y="0"/>
                </a:lnTo>
                <a:lnTo>
                  <a:pt x="14665104" y="6360989"/>
                </a:lnTo>
                <a:lnTo>
                  <a:pt x="0" y="6360989"/>
                </a:lnTo>
                <a:lnTo>
                  <a:pt x="0" y="0"/>
                </a:lnTo>
                <a:close/>
              </a:path>
            </a:pathLst>
          </a:custGeom>
          <a:blipFill>
            <a:blip r:embed="rId3"/>
            <a:stretch>
              <a:fillRect/>
            </a:stretch>
          </a:blipFill>
          <a:ln cap="sq">
            <a:noFill/>
            <a:prstDash val="solid"/>
            <a:miter/>
          </a:ln>
        </p:spPr>
        <p:txBody>
          <a:bodyPr/>
          <a:lstStyle/>
          <a:p>
            <a:endParaRPr lang="en-US"/>
          </a:p>
        </p:txBody>
      </p:sp>
      <p:sp>
        <p:nvSpPr>
          <p:cNvPr id="18" name="TextBox 18"/>
          <p:cNvSpPr txBox="1"/>
          <p:nvPr/>
        </p:nvSpPr>
        <p:spPr>
          <a:xfrm>
            <a:off x="54731" y="266701"/>
            <a:ext cx="6650869" cy="1510350"/>
          </a:xfrm>
          <a:prstGeom prst="rect">
            <a:avLst/>
          </a:prstGeom>
        </p:spPr>
        <p:txBody>
          <a:bodyPr wrap="square" lIns="0" tIns="0" rIns="0" bIns="0" rtlCol="0" anchor="t">
            <a:spAutoFit/>
          </a:bodyPr>
          <a:lstStyle/>
          <a:p>
            <a:pPr algn="ctr">
              <a:lnSpc>
                <a:spcPts val="7279"/>
              </a:lnSpc>
            </a:pPr>
            <a:r>
              <a:rPr lang="en-US" sz="5199" b="1" dirty="0">
                <a:solidFill>
                  <a:srgbClr val="004AAD"/>
                </a:solidFill>
                <a:latin typeface="Canva Sans Bold"/>
                <a:ea typeface="Canva Sans Bold"/>
                <a:cs typeface="Canva Sans Bold"/>
                <a:sym typeface="Canva Sans Bold"/>
              </a:rPr>
              <a:t>Our Time Schedule:</a:t>
            </a:r>
          </a:p>
          <a:p>
            <a:pPr algn="ctr">
              <a:lnSpc>
                <a:spcPts val="4760"/>
              </a:lnSpc>
            </a:pPr>
            <a:r>
              <a:rPr lang="en-US" sz="3400" b="1" dirty="0">
                <a:solidFill>
                  <a:srgbClr val="004AAD"/>
                </a:solidFill>
                <a:latin typeface="Canva Sans Bold"/>
                <a:ea typeface="Canva Sans Bold"/>
                <a:cs typeface="Canva Sans Bold"/>
                <a:sym typeface="Canva Sans Bold"/>
              </a:rPr>
              <a:t>Second Term</a:t>
            </a:r>
          </a:p>
        </p:txBody>
      </p:sp>
      <p:sp>
        <p:nvSpPr>
          <p:cNvPr id="19" name="TextBox 19"/>
          <p:cNvSpPr txBox="1"/>
          <p:nvPr/>
        </p:nvSpPr>
        <p:spPr>
          <a:xfrm>
            <a:off x="17307877" y="9420704"/>
            <a:ext cx="281464"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57</a:t>
            </a:r>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4116272"/>
            <a:ext cx="7209402"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Conclusion</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TextBox 14"/>
          <p:cNvSpPr txBox="1"/>
          <p:nvPr/>
        </p:nvSpPr>
        <p:spPr>
          <a:xfrm>
            <a:off x="1028700" y="1278769"/>
            <a:ext cx="16230600" cy="7643737"/>
          </a:xfrm>
          <a:prstGeom prst="rect">
            <a:avLst/>
          </a:prstGeom>
        </p:spPr>
        <p:txBody>
          <a:bodyPr lIns="0" tIns="0" rIns="0" bIns="0" rtlCol="0" anchor="t">
            <a:spAutoFit/>
          </a:bodyPr>
          <a:lstStyle/>
          <a:p>
            <a:pPr algn="l">
              <a:lnSpc>
                <a:spcPts val="5321"/>
              </a:lnSpc>
            </a:pPr>
            <a:r>
              <a:rPr lang="en-US" sz="3801" b="1">
                <a:solidFill>
                  <a:srgbClr val="004AAD"/>
                </a:solidFill>
                <a:latin typeface="Inter Bold"/>
                <a:ea typeface="Inter Bold"/>
                <a:cs typeface="Inter Bold"/>
                <a:sym typeface="Inter Bold"/>
              </a:rPr>
              <a:t>AI-Driven Diagnosis:</a:t>
            </a:r>
            <a:r>
              <a:rPr lang="en-US" sz="3801">
                <a:solidFill>
                  <a:srgbClr val="000000"/>
                </a:solidFill>
                <a:latin typeface="Inter"/>
                <a:ea typeface="Inter"/>
                <a:cs typeface="Inter"/>
                <a:sym typeface="Inter"/>
              </a:rPr>
              <a:t> Fast, accurate preliminary health assessments.</a:t>
            </a:r>
          </a:p>
          <a:p>
            <a:pPr algn="l">
              <a:lnSpc>
                <a:spcPts val="4605"/>
              </a:lnSpc>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Community Support:</a:t>
            </a:r>
            <a:r>
              <a:rPr lang="en-US" sz="3801">
                <a:solidFill>
                  <a:srgbClr val="000000"/>
                </a:solidFill>
                <a:latin typeface="Inter"/>
                <a:ea typeface="Inter"/>
                <a:cs typeface="Inter"/>
                <a:sym typeface="Inter"/>
              </a:rPr>
              <a:t> Share experiences, gain advice, and connect with others.</a:t>
            </a:r>
          </a:p>
          <a:p>
            <a:pPr algn="l">
              <a:lnSpc>
                <a:spcPts val="4099"/>
              </a:lnSpc>
              <a:spcBef>
                <a:spcPct val="0"/>
              </a:spcBef>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User-Friendly Design:</a:t>
            </a:r>
            <a:r>
              <a:rPr lang="en-US" sz="3801">
                <a:solidFill>
                  <a:srgbClr val="000000"/>
                </a:solidFill>
                <a:latin typeface="Inter"/>
                <a:ea typeface="Inter"/>
                <a:cs typeface="Inter"/>
                <a:sym typeface="Inter"/>
              </a:rPr>
              <a:t> Simple, secure, and accessible for everyone</a:t>
            </a:r>
          </a:p>
          <a:p>
            <a:pPr algn="l">
              <a:lnSpc>
                <a:spcPts val="4099"/>
              </a:lnSpc>
              <a:spcBef>
                <a:spcPct val="0"/>
              </a:spcBef>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Personalized Recommendations:</a:t>
            </a:r>
            <a:r>
              <a:rPr lang="en-US" sz="3801">
                <a:solidFill>
                  <a:srgbClr val="000000"/>
                </a:solidFill>
                <a:latin typeface="Inter"/>
                <a:ea typeface="Inter"/>
                <a:cs typeface="Inter"/>
                <a:sym typeface="Inter"/>
              </a:rPr>
              <a:t> Provides tailored advice and resources based on individual health profiles.</a:t>
            </a:r>
          </a:p>
          <a:p>
            <a:pPr algn="l">
              <a:lnSpc>
                <a:spcPts val="5321"/>
              </a:lnSpc>
              <a:spcBef>
                <a:spcPct val="0"/>
              </a:spcBef>
            </a:pPr>
            <a:endParaRPr lang="en-US" sz="3801">
              <a:solidFill>
                <a:srgbClr val="000000"/>
              </a:solidFill>
              <a:latin typeface="Inter"/>
              <a:ea typeface="Inter"/>
              <a:cs typeface="Inter"/>
              <a:sym typeface="Inter"/>
            </a:endParaRPr>
          </a:p>
          <a:p>
            <a:pPr algn="l">
              <a:lnSpc>
                <a:spcPts val="5316"/>
              </a:lnSpc>
              <a:spcBef>
                <a:spcPct val="0"/>
              </a:spcBef>
            </a:pPr>
            <a:r>
              <a:rPr lang="en-US" sz="3797" b="1">
                <a:solidFill>
                  <a:srgbClr val="004AAD"/>
                </a:solidFill>
                <a:latin typeface="Inter Bold"/>
                <a:ea typeface="Inter Bold"/>
                <a:cs typeface="Inter Bold"/>
                <a:sym typeface="Inter Bold"/>
              </a:rPr>
              <a:t>Smarter Healthcare:</a:t>
            </a:r>
            <a:r>
              <a:rPr lang="en-US" sz="3797">
                <a:solidFill>
                  <a:srgbClr val="000000"/>
                </a:solidFill>
                <a:latin typeface="Inter"/>
                <a:ea typeface="Inter"/>
                <a:cs typeface="Inter"/>
                <a:sym typeface="Inter"/>
              </a:rPr>
              <a:t> Bridging the gap between early detection and professional care.</a:t>
            </a:r>
          </a:p>
        </p:txBody>
      </p:sp>
      <p:sp>
        <p:nvSpPr>
          <p:cNvPr id="15" name="Freeform 1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6" name="TextBox 16"/>
          <p:cNvSpPr txBox="1"/>
          <p:nvPr/>
        </p:nvSpPr>
        <p:spPr>
          <a:xfrm>
            <a:off x="17290197" y="9420704"/>
            <a:ext cx="316825"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59</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2453683"/>
            <a:ext cx="7209402" cy="5797782"/>
          </a:xfrm>
          <a:prstGeom prst="rect">
            <a:avLst/>
          </a:prstGeom>
        </p:spPr>
        <p:txBody>
          <a:bodyPr lIns="0" tIns="0" rIns="0" bIns="0" rtlCol="0" anchor="t">
            <a:spAutoFit/>
          </a:bodyPr>
          <a:lstStyle/>
          <a:p>
            <a:pPr algn="l">
              <a:lnSpc>
                <a:spcPts val="15387"/>
              </a:lnSpc>
            </a:pPr>
            <a:r>
              <a:rPr lang="en-US" sz="10990" b="1">
                <a:solidFill>
                  <a:srgbClr val="004AAD"/>
                </a:solidFill>
                <a:latin typeface="Inter Bold"/>
                <a:ea typeface="Inter Bold"/>
                <a:cs typeface="Inter Bold"/>
                <a:sym typeface="Inter Bold"/>
              </a:rPr>
              <a:t>Problem </a:t>
            </a:r>
          </a:p>
          <a:p>
            <a:pPr algn="l">
              <a:lnSpc>
                <a:spcPts val="15387"/>
              </a:lnSpc>
            </a:pPr>
            <a:r>
              <a:rPr lang="en-US" sz="10990" b="1">
                <a:solidFill>
                  <a:srgbClr val="004AAD"/>
                </a:solidFill>
                <a:latin typeface="Inter Bold"/>
                <a:ea typeface="Inter Bold"/>
                <a:cs typeface="Inter Bold"/>
                <a:sym typeface="Inter Bold"/>
              </a:rPr>
              <a:t>Statement</a:t>
            </a:r>
          </a:p>
          <a:p>
            <a:pPr algn="l">
              <a:lnSpc>
                <a:spcPts val="15387"/>
              </a:lnSpc>
            </a:pPr>
            <a:endParaRPr lang="en-US" sz="10990" b="1">
              <a:solidFill>
                <a:srgbClr val="004AAD"/>
              </a:solidFill>
              <a:latin typeface="Inter Bold"/>
              <a:ea typeface="Inter Bold"/>
              <a:cs typeface="Inter Bold"/>
              <a:sym typeface="Inter Bold"/>
            </a:endParaRP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950182" y="4074589"/>
            <a:ext cx="8193818"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Future work</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TextBox 14"/>
          <p:cNvSpPr txBox="1"/>
          <p:nvPr/>
        </p:nvSpPr>
        <p:spPr>
          <a:xfrm>
            <a:off x="1028700" y="1614585"/>
            <a:ext cx="16230600" cy="6972106"/>
          </a:xfrm>
          <a:prstGeom prst="rect">
            <a:avLst/>
          </a:prstGeom>
        </p:spPr>
        <p:txBody>
          <a:bodyPr lIns="0" tIns="0" rIns="0" bIns="0" rtlCol="0" anchor="t">
            <a:spAutoFit/>
          </a:bodyPr>
          <a:lstStyle/>
          <a:p>
            <a:pPr algn="l">
              <a:lnSpc>
                <a:spcPts val="5321"/>
              </a:lnSpc>
            </a:pPr>
            <a:r>
              <a:rPr lang="en-US" sz="3801" b="1">
                <a:solidFill>
                  <a:srgbClr val="004AAD"/>
                </a:solidFill>
                <a:latin typeface="Inter Bold"/>
                <a:ea typeface="Inter Bold"/>
                <a:cs typeface="Inter Bold"/>
                <a:sym typeface="Inter Bold"/>
              </a:rPr>
              <a:t>App Publishing: </a:t>
            </a:r>
            <a:r>
              <a:rPr lang="en-US" sz="3801">
                <a:solidFill>
                  <a:srgbClr val="000000"/>
                </a:solidFill>
                <a:latin typeface="Inter"/>
                <a:ea typeface="Inter"/>
                <a:cs typeface="Inter"/>
                <a:sym typeface="Inter"/>
              </a:rPr>
              <a:t>Launch Tamenny on Google Play Store to expand global accessibility and reach a wider user base.</a:t>
            </a:r>
          </a:p>
          <a:p>
            <a:pPr algn="l">
              <a:lnSpc>
                <a:spcPts val="4605"/>
              </a:lnSpc>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New Disease Models:</a:t>
            </a:r>
            <a:r>
              <a:rPr lang="en-US" sz="3801">
                <a:solidFill>
                  <a:srgbClr val="000000"/>
                </a:solidFill>
                <a:latin typeface="Inter"/>
                <a:ea typeface="Inter"/>
                <a:cs typeface="Inter"/>
                <a:sym typeface="Inter"/>
              </a:rPr>
              <a:t> Continuously add new AI models for disease detection, including rare diseases and complex cases.</a:t>
            </a:r>
          </a:p>
          <a:p>
            <a:pPr algn="l">
              <a:lnSpc>
                <a:spcPts val="4099"/>
              </a:lnSpc>
              <a:spcBef>
                <a:spcPct val="0"/>
              </a:spcBef>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UI/UX Improvements:</a:t>
            </a:r>
            <a:r>
              <a:rPr lang="en-US" sz="3801">
                <a:solidFill>
                  <a:srgbClr val="000000"/>
                </a:solidFill>
                <a:latin typeface="Inter"/>
                <a:ea typeface="Inter"/>
                <a:cs typeface="Inter"/>
                <a:sym typeface="Inter"/>
              </a:rPr>
              <a:t> Refine the app interface based on user feedback to ensure smoother and more intuitive interaction.</a:t>
            </a:r>
          </a:p>
          <a:p>
            <a:pPr algn="l">
              <a:lnSpc>
                <a:spcPts val="4099"/>
              </a:lnSpc>
              <a:spcBef>
                <a:spcPct val="0"/>
              </a:spcBef>
            </a:pPr>
            <a:endParaRPr lang="en-US" sz="3801">
              <a:solidFill>
                <a:srgbClr val="000000"/>
              </a:solidFill>
              <a:latin typeface="Inter"/>
              <a:ea typeface="Inter"/>
              <a:cs typeface="Inter"/>
              <a:sym typeface="Inter"/>
            </a:endParaRPr>
          </a:p>
          <a:p>
            <a:pPr algn="l">
              <a:lnSpc>
                <a:spcPts val="5321"/>
              </a:lnSpc>
              <a:spcBef>
                <a:spcPct val="0"/>
              </a:spcBef>
            </a:pPr>
            <a:r>
              <a:rPr lang="en-US" sz="3801" b="1">
                <a:solidFill>
                  <a:srgbClr val="004AAD"/>
                </a:solidFill>
                <a:latin typeface="Inter Bold"/>
                <a:ea typeface="Inter Bold"/>
                <a:cs typeface="Inter Bold"/>
                <a:sym typeface="Inter Bold"/>
              </a:rPr>
              <a:t>Data Protection:</a:t>
            </a:r>
            <a:r>
              <a:rPr lang="en-US" sz="3801">
                <a:solidFill>
                  <a:srgbClr val="000000"/>
                </a:solidFill>
                <a:latin typeface="Inter"/>
                <a:ea typeface="Inter"/>
                <a:cs typeface="Inter"/>
                <a:sym typeface="Inter"/>
              </a:rPr>
              <a:t> Implement advanced security measures, fully aligned with HIPAA and GDPR global privacy standards.</a:t>
            </a:r>
          </a:p>
        </p:txBody>
      </p:sp>
      <p:sp>
        <p:nvSpPr>
          <p:cNvPr id="15" name="Freeform 1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6" name="TextBox 16"/>
          <p:cNvSpPr txBox="1"/>
          <p:nvPr/>
        </p:nvSpPr>
        <p:spPr>
          <a:xfrm>
            <a:off x="17299305" y="9420704"/>
            <a:ext cx="298609"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61</a:t>
            </a:r>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3308350"/>
            <a:ext cx="6991031"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Refrences</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a:off x="-3323298" y="6128579"/>
            <a:ext cx="7292867" cy="6969110"/>
            <a:chOff x="0" y="0"/>
            <a:chExt cx="9723823" cy="9292146"/>
          </a:xfrm>
        </p:grpSpPr>
        <p:grpSp>
          <p:nvGrpSpPr>
            <p:cNvPr id="10" name="Group 10"/>
            <p:cNvGrpSpPr/>
            <p:nvPr/>
          </p:nvGrpSpPr>
          <p:grpSpPr>
            <a:xfrm rot="1372777">
              <a:off x="4288832" y="5000186"/>
              <a:ext cx="4956430" cy="3464736"/>
              <a:chOff x="0" y="0"/>
              <a:chExt cx="1017397" cy="711200"/>
            </a:xfrm>
          </p:grpSpPr>
          <p:sp>
            <p:nvSpPr>
              <p:cNvPr id="11" name="Freeform 11"/>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2" name="TextBox 12"/>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3" name="Group 13"/>
            <p:cNvGrpSpPr/>
            <p:nvPr/>
          </p:nvGrpSpPr>
          <p:grpSpPr>
            <a:xfrm rot="643752">
              <a:off x="449050" y="527660"/>
              <a:ext cx="6176131" cy="5404114"/>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5" name="TextBox 15"/>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6" name="Freeform 16"/>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7" name="Freeform 17"/>
          <p:cNvSpPr/>
          <p:nvPr/>
        </p:nvSpPr>
        <p:spPr>
          <a:xfrm>
            <a:off x="8280751" y="-1403555"/>
            <a:ext cx="11859089" cy="12151756"/>
          </a:xfrm>
          <a:custGeom>
            <a:avLst/>
            <a:gdLst/>
            <a:ahLst/>
            <a:cxnLst/>
            <a:rect l="l" t="t" r="r" b="b"/>
            <a:pathLst>
              <a:path w="11859089" h="12151756">
                <a:moveTo>
                  <a:pt x="0" y="0"/>
                </a:moveTo>
                <a:lnTo>
                  <a:pt x="11859089" y="0"/>
                </a:lnTo>
                <a:lnTo>
                  <a:pt x="11859089" y="12151756"/>
                </a:lnTo>
                <a:lnTo>
                  <a:pt x="0" y="12151756"/>
                </a:lnTo>
                <a:lnTo>
                  <a:pt x="0" y="0"/>
                </a:lnTo>
                <a:close/>
              </a:path>
            </a:pathLst>
          </a:custGeom>
          <a:blipFill>
            <a:blip r:embed="rId3"/>
            <a:stretch>
              <a:fillRect r="-2467"/>
            </a:stretch>
          </a:blipFill>
        </p:spPr>
        <p:txBody>
          <a:bodyPr/>
          <a:lstStyle/>
          <a:p>
            <a:endParaRPr lang="en-US"/>
          </a:p>
        </p:txBody>
      </p:sp>
      <p:sp>
        <p:nvSpPr>
          <p:cNvPr id="18" name="TextBox 18"/>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3" name="TextBox 3"/>
          <p:cNvSpPr txBox="1"/>
          <p:nvPr/>
        </p:nvSpPr>
        <p:spPr>
          <a:xfrm>
            <a:off x="17259301" y="9420704"/>
            <a:ext cx="346710"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63</a:t>
            </a:r>
          </a:p>
        </p:txBody>
      </p:sp>
      <p:grpSp>
        <p:nvGrpSpPr>
          <p:cNvPr id="4" name="Group 4"/>
          <p:cNvGrpSpPr/>
          <p:nvPr/>
        </p:nvGrpSpPr>
        <p:grpSpPr>
          <a:xfrm>
            <a:off x="-3170898" y="6280979"/>
            <a:ext cx="7292867" cy="6969110"/>
            <a:chOff x="0" y="0"/>
            <a:chExt cx="9723823" cy="9292146"/>
          </a:xfrm>
        </p:grpSpPr>
        <p:grpSp>
          <p:nvGrpSpPr>
            <p:cNvPr id="5" name="Group 5"/>
            <p:cNvGrpSpPr/>
            <p:nvPr/>
          </p:nvGrpSpPr>
          <p:grpSpPr>
            <a:xfrm rot="1372777">
              <a:off x="4288832" y="5000186"/>
              <a:ext cx="4956430" cy="3464736"/>
              <a:chOff x="0" y="0"/>
              <a:chExt cx="1017397" cy="711200"/>
            </a:xfrm>
          </p:grpSpPr>
          <p:sp>
            <p:nvSpPr>
              <p:cNvPr id="6" name="Freeform 6"/>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7" name="TextBox 7"/>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643752">
              <a:off x="449050" y="527660"/>
              <a:ext cx="6176131" cy="5404114"/>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0" name="TextBox 10"/>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11" name="Group 11"/>
          <p:cNvGrpSpPr/>
          <p:nvPr/>
        </p:nvGrpSpPr>
        <p:grpSpPr>
          <a:xfrm>
            <a:off x="14205027" y="-2455860"/>
            <a:ext cx="7442587" cy="6807047"/>
            <a:chOff x="0" y="0"/>
            <a:chExt cx="9923450" cy="9076063"/>
          </a:xfrm>
        </p:grpSpPr>
        <p:grpSp>
          <p:nvGrpSpPr>
            <p:cNvPr id="12" name="Group 12"/>
            <p:cNvGrpSpPr/>
            <p:nvPr/>
          </p:nvGrpSpPr>
          <p:grpSpPr>
            <a:xfrm rot="-9612530">
              <a:off x="429815" y="796233"/>
              <a:ext cx="5307608" cy="3464736"/>
              <a:chOff x="0" y="0"/>
              <a:chExt cx="1089483" cy="711200"/>
            </a:xfrm>
          </p:grpSpPr>
          <p:sp>
            <p:nvSpPr>
              <p:cNvPr id="13" name="Freeform 1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14" name="TextBox 1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15" name="Group 15"/>
            <p:cNvGrpSpPr/>
            <p:nvPr/>
          </p:nvGrpSpPr>
          <p:grpSpPr>
            <a:xfrm rot="-10341556">
              <a:off x="3415469" y="3285347"/>
              <a:ext cx="6176131" cy="5404114"/>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7" name="TextBox 1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8" name="TextBox 18"/>
          <p:cNvSpPr txBox="1"/>
          <p:nvPr/>
        </p:nvSpPr>
        <p:spPr>
          <a:xfrm>
            <a:off x="1028700" y="997347"/>
            <a:ext cx="16230600" cy="8262620"/>
          </a:xfrm>
          <a:prstGeom prst="rect">
            <a:avLst/>
          </a:prstGeom>
        </p:spPr>
        <p:txBody>
          <a:bodyPr lIns="0" tIns="0" rIns="0" bIns="0" rtlCol="0" anchor="t">
            <a:spAutoFit/>
          </a:bodyPr>
          <a:lstStyle/>
          <a:p>
            <a:pPr algn="l">
              <a:lnSpc>
                <a:spcPts val="2380"/>
              </a:lnSpc>
              <a:spcBef>
                <a:spcPct val="0"/>
              </a:spcBef>
            </a:pPr>
            <a:r>
              <a:rPr lang="en-US" sz="1700">
                <a:solidFill>
                  <a:srgbClr val="000000"/>
                </a:solidFill>
                <a:latin typeface="Inter"/>
                <a:ea typeface="Inter"/>
                <a:cs typeface="Inter"/>
                <a:sym typeface="Inter"/>
              </a:rPr>
              <a:t>[1] Nurul Najiha Jafery,Siti Noraini Sulaiman,Muhammad Khusairi Osman,Noor Khairiah A. Karim,Zainal Hisham Che Soh, 2024 , “Enhancing Lung Cancer Classification: Leveraging Existing Convolutional Neural Networks within a 1D Framework”, “Institute of Electrical and Electronics Engineers(IEEE)”.</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[2] Lakshmanaprabu S.K., Mohanty S.N., Shankar K., Arunkumar N., Ramirez G. Optimal deep learning model for classification of lung cancer on CT images. Future Gener. Comput. Syst. 2019;92:374–382. [Google Scholar]</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[3] Arabahmadi M., Farahbakhsh R., Rezazadeh J. Deep Learning for Smart healthcare—A Survey on Brain Tumor Detection from Medical Imaging. Sensors. 2022;</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[4] Shah D., Patel S., Bharti S.K. Heart Disease Prediction using Machine Learning Techniques. SN Comput. Sci. 2020</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[5] Otoom A.F., Abdallah E.E., Kilani Y., Kefaye A., Ashour M. Effective diagnosis and monitoring of heart disease. Int. J. Softw. Eng. Its April 2015</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[6] Karim MdR, Jiao J, Döhmen T, Cochez M, Beyan O, Rebholz-Schuhmann D, Decker S. DeepKneeExplainer: Explainable Knee Osteoarthritis Diagnosis From Radiographs and Magnetic Resonance Imaging. IEEE Access 2021</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[7] Bora A, Cuayáhuitl H. Systematic Analysis of Retrieval-Augmented Generation-Based LLMs for Medical Chatbot Applications. Machine Learning and Knowledge Extraction. 2024; Volume 6, Issue 4: Pages 923–944. </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[8]K. K. Jayanth, G. B. Mohan, and R. P. Kumar, Indian Language Analysis with XLM-RoBERTa: Enhancing Parts of Speech Tagging for Effective Natural Language Preprocessing, Nov. 22, 2023. </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[9] Cruz-Conesa, A., et al. (2022). Multivariate regression via artificial neural networks for compost quality prediction. Computers and Electronics in Agriculture, 194, 106726. Zhang, Y., et al. (2019). Hierarchical deep learning for multivariate time series. Proceedings of the AAAI Conference, 33, 7495-7502.</a:t>
            </a:r>
          </a:p>
          <a:p>
            <a:pPr algn="l">
              <a:lnSpc>
                <a:spcPts val="2380"/>
              </a:lnSpc>
              <a:spcBef>
                <a:spcPct val="0"/>
              </a:spcBef>
            </a:pPr>
            <a:r>
              <a:rPr lang="en-US" sz="1700">
                <a:solidFill>
                  <a:srgbClr val="000000"/>
                </a:solidFill>
                <a:latin typeface="Inter"/>
                <a:ea typeface="Inter"/>
                <a:cs typeface="Inter"/>
                <a:sym typeface="Inter"/>
              </a:rPr>
              <a:t> </a:t>
            </a:r>
          </a:p>
          <a:p>
            <a:pPr algn="l">
              <a:lnSpc>
                <a:spcPts val="2380"/>
              </a:lnSpc>
              <a:spcBef>
                <a:spcPct val="0"/>
              </a:spcBef>
            </a:pPr>
            <a:r>
              <a:rPr lang="en-US" sz="1700">
                <a:solidFill>
                  <a:srgbClr val="000000"/>
                </a:solidFill>
                <a:latin typeface="Inter"/>
                <a:ea typeface="Inter"/>
                <a:cs typeface="Inter"/>
                <a:sym typeface="Inter"/>
              </a:rPr>
              <a:t>[10] Google Developers. Flutter SDK: Version 3.5.4. Available online: https://flutter.dev/ .</a:t>
            </a:r>
          </a:p>
          <a:p>
            <a:pPr algn="l">
              <a:lnSpc>
                <a:spcPts val="2380"/>
              </a:lnSpc>
              <a:spcBef>
                <a:spcPct val="0"/>
              </a:spcBef>
            </a:pPr>
            <a:endParaRPr lang="en-US" sz="1700">
              <a:solidFill>
                <a:srgbClr val="000000"/>
              </a:solidFill>
              <a:latin typeface="Inter"/>
              <a:ea typeface="Inter"/>
              <a:cs typeface="Inter"/>
              <a:sym typeface="Inter"/>
            </a:endParaRPr>
          </a:p>
          <a:p>
            <a:pPr algn="l">
              <a:lnSpc>
                <a:spcPts val="2380"/>
              </a:lnSpc>
              <a:spcBef>
                <a:spcPct val="0"/>
              </a:spcBef>
            </a:pPr>
            <a:r>
              <a:rPr lang="en-US" sz="1700">
                <a:solidFill>
                  <a:srgbClr val="000000"/>
                </a:solidFill>
                <a:latin typeface="Inter"/>
                <a:ea typeface="Inter"/>
                <a:cs typeface="Inter"/>
                <a:sym typeface="Inter"/>
              </a:rPr>
              <a:t>[11] Dart Team. Dart Programming Language. Available online: https://dart.dev/ . </a:t>
            </a:r>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Freeform 2"/>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3" name="TextBox 3"/>
          <p:cNvSpPr txBox="1"/>
          <p:nvPr/>
        </p:nvSpPr>
        <p:spPr>
          <a:xfrm>
            <a:off x="17259300" y="9420704"/>
            <a:ext cx="350698" cy="335541"/>
          </a:xfrm>
          <a:prstGeom prst="rect">
            <a:avLst/>
          </a:prstGeom>
        </p:spPr>
        <p:txBody>
          <a:bodyPr wrap="square" lIns="0" tIns="0" rIns="0" bIns="0" rtlCol="0" anchor="t">
            <a:spAutoFit/>
          </a:bodyPr>
          <a:lstStyle/>
          <a:p>
            <a:pPr algn="ctr">
              <a:lnSpc>
                <a:spcPts val="2800"/>
              </a:lnSpc>
            </a:pPr>
            <a:r>
              <a:rPr lang="en-US" sz="2000" b="1" dirty="0">
                <a:solidFill>
                  <a:srgbClr val="004AAD"/>
                </a:solidFill>
                <a:latin typeface="Canva Sans Bold"/>
                <a:ea typeface="Canva Sans Bold"/>
                <a:cs typeface="Canva Sans Bold"/>
                <a:sym typeface="Canva Sans Bold"/>
              </a:rPr>
              <a:t>64</a:t>
            </a:r>
          </a:p>
        </p:txBody>
      </p:sp>
      <p:grpSp>
        <p:nvGrpSpPr>
          <p:cNvPr id="4" name="Group 4"/>
          <p:cNvGrpSpPr/>
          <p:nvPr/>
        </p:nvGrpSpPr>
        <p:grpSpPr>
          <a:xfrm>
            <a:off x="-3170898" y="6280979"/>
            <a:ext cx="7292867" cy="6969110"/>
            <a:chOff x="0" y="0"/>
            <a:chExt cx="9723823" cy="9292146"/>
          </a:xfrm>
        </p:grpSpPr>
        <p:grpSp>
          <p:nvGrpSpPr>
            <p:cNvPr id="5" name="Group 5"/>
            <p:cNvGrpSpPr/>
            <p:nvPr/>
          </p:nvGrpSpPr>
          <p:grpSpPr>
            <a:xfrm rot="1372777">
              <a:off x="4288832" y="5000186"/>
              <a:ext cx="4956430" cy="3464736"/>
              <a:chOff x="0" y="0"/>
              <a:chExt cx="1017397" cy="711200"/>
            </a:xfrm>
          </p:grpSpPr>
          <p:sp>
            <p:nvSpPr>
              <p:cNvPr id="6" name="Freeform 6"/>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7" name="TextBox 7"/>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643752">
              <a:off x="449050" y="527660"/>
              <a:ext cx="6176131" cy="5404114"/>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0" name="TextBox 10"/>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grpSp>
        <p:nvGrpSpPr>
          <p:cNvPr id="11" name="Group 11"/>
          <p:cNvGrpSpPr/>
          <p:nvPr/>
        </p:nvGrpSpPr>
        <p:grpSpPr>
          <a:xfrm>
            <a:off x="14205027" y="-2455860"/>
            <a:ext cx="7442587" cy="6807047"/>
            <a:chOff x="0" y="0"/>
            <a:chExt cx="9923450" cy="9076063"/>
          </a:xfrm>
        </p:grpSpPr>
        <p:grpSp>
          <p:nvGrpSpPr>
            <p:cNvPr id="12" name="Group 12"/>
            <p:cNvGrpSpPr/>
            <p:nvPr/>
          </p:nvGrpSpPr>
          <p:grpSpPr>
            <a:xfrm rot="-9612530">
              <a:off x="429815" y="796233"/>
              <a:ext cx="5307608" cy="3464736"/>
              <a:chOff x="0" y="0"/>
              <a:chExt cx="1089483" cy="711200"/>
            </a:xfrm>
          </p:grpSpPr>
          <p:sp>
            <p:nvSpPr>
              <p:cNvPr id="13" name="Freeform 1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14" name="TextBox 1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15" name="Group 15"/>
            <p:cNvGrpSpPr/>
            <p:nvPr/>
          </p:nvGrpSpPr>
          <p:grpSpPr>
            <a:xfrm rot="-10341556">
              <a:off x="3415469" y="3285347"/>
              <a:ext cx="6176131" cy="5404114"/>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7" name="TextBox 1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sp>
        <p:nvSpPr>
          <p:cNvPr id="18" name="TextBox 18"/>
          <p:cNvSpPr txBox="1"/>
          <p:nvPr/>
        </p:nvSpPr>
        <p:spPr>
          <a:xfrm>
            <a:off x="1031060" y="990600"/>
            <a:ext cx="16228240" cy="6784875"/>
          </a:xfrm>
          <a:prstGeom prst="rect">
            <a:avLst/>
          </a:prstGeom>
        </p:spPr>
        <p:txBody>
          <a:bodyPr lIns="0" tIns="0" rIns="0" bIns="0" rtlCol="0" anchor="t">
            <a:spAutoFit/>
          </a:bodyPr>
          <a:lstStyle/>
          <a:p>
            <a:pPr algn="l">
              <a:lnSpc>
                <a:spcPts val="2379"/>
              </a:lnSpc>
              <a:spcBef>
                <a:spcPct val="0"/>
              </a:spcBef>
            </a:pPr>
            <a:r>
              <a:rPr lang="en-US" sz="1699">
                <a:solidFill>
                  <a:srgbClr val="000000"/>
                </a:solidFill>
                <a:latin typeface="Inter"/>
                <a:ea typeface="Inter"/>
                <a:cs typeface="Inter"/>
                <a:sym typeface="Inter"/>
              </a:rPr>
              <a:t>[12] Google Firebase. Firebase for Flutter. Available online: https://firebase.flutter.dev/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[13] Supabase Inc. Supabase for Flutter. Available online: https://supabase.com/docs/guides/with-flutter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[14] A. Mahimkar, “IQ-OTH/NCCD - Lung Cancer Dataset,” Kaggle, 2022. [Online]. Available: https://www.kaggle.com/datasets/adityamahimkar/iqothnccd-lung-cancer-dataset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[15] obulisainaren, “Multi Cancer Dataset”, Kaggle,2022 [Online]. Available: https://www.kaggle.com/datasets/obulisainaren/multi-cancer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[16] Msoud Nickparvar. (2021). Brain Tumor MRI Dataset [Data set]. Kaggle. https://doi.org/10.34740/KAGGLE/DSV/2645886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[17] Ahmed Hamada , “Br35H :: Brain Tumor Detection 2020“ , Kaggle,2020[Online]. Available:https://www.kaggle.com/datasets/ahmedhamada0/brain-tumor-detection/data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[18] Pradeep2665 , “Brain MRI”,Kaggle,2022,[Online]. Available : https://www.kaggle.com/datasets/pradeep2665/brain-mri</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[19] Nikhil Tomar, "CT Heart Dataset, Kaggle 2021" [Online], Available : https://www.kaggle.com/datasets/nikhilroxtomar/ct-heart-segmentation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[20] M. Gobara, “Osteoporosis Database,” Kaggle, 2022. [Online]. Available: https://www.kaggle.com/datasets/mohamedgobara/osteoporosis-database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[21] Niyar R Barman and 2 collaborators- Symptom2Disease - Kaggle -2023. [online] https://www.kaggle.com/datasets/niyarrbarman/symptom2disease/data </a:t>
            </a:r>
          </a:p>
          <a:p>
            <a:pPr algn="l">
              <a:lnSpc>
                <a:spcPts val="2379"/>
              </a:lnSpc>
              <a:spcBef>
                <a:spcPct val="0"/>
              </a:spcBef>
            </a:pPr>
            <a:endParaRPr lang="en-US" sz="1699">
              <a:solidFill>
                <a:srgbClr val="000000"/>
              </a:solidFill>
              <a:latin typeface="Inter"/>
              <a:ea typeface="Inter"/>
              <a:cs typeface="Inter"/>
              <a:sym typeface="Inter"/>
            </a:endParaRPr>
          </a:p>
          <a:p>
            <a:pPr algn="l">
              <a:lnSpc>
                <a:spcPts val="2379"/>
              </a:lnSpc>
              <a:spcBef>
                <a:spcPct val="0"/>
              </a:spcBef>
            </a:pPr>
            <a:r>
              <a:rPr lang="en-US" sz="1699">
                <a:solidFill>
                  <a:srgbClr val="000000"/>
                </a:solidFill>
                <a:latin typeface="Inter"/>
                <a:ea typeface="Inter"/>
                <a:cs typeface="Inter"/>
                <a:sym typeface="Inter"/>
              </a:rPr>
              <a:t>[22] Nirali vaghan -Chatbot dataset - kaggle - 2023 - [Online]. available: https://www.kaggle.com/datasets/niraliivaghani/chatbot-dataset </a:t>
            </a: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5539299" y="4194175"/>
            <a:ext cx="7209402" cy="1708151"/>
          </a:xfrm>
          <a:prstGeom prst="rect">
            <a:avLst/>
          </a:prstGeom>
        </p:spPr>
        <p:txBody>
          <a:bodyPr lIns="0" tIns="0" rIns="0" bIns="0" rtlCol="0" anchor="t">
            <a:spAutoFit/>
          </a:bodyPr>
          <a:lstStyle/>
          <a:p>
            <a:pPr algn="l">
              <a:lnSpc>
                <a:spcPts val="13999"/>
              </a:lnSpc>
            </a:pPr>
            <a:r>
              <a:rPr lang="en-US" sz="9999" b="1">
                <a:solidFill>
                  <a:srgbClr val="004AAD"/>
                </a:solidFill>
                <a:latin typeface="Inter Bold"/>
                <a:ea typeface="Inter Bold"/>
                <a:cs typeface="Inter Bold"/>
                <a:sym typeface="Inter Bold"/>
              </a:rPr>
              <a:t>Thank You</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TextBox 16"/>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TextBox 14"/>
          <p:cNvSpPr txBox="1"/>
          <p:nvPr/>
        </p:nvSpPr>
        <p:spPr>
          <a:xfrm>
            <a:off x="1028700" y="971550"/>
            <a:ext cx="16230600" cy="7834967"/>
          </a:xfrm>
          <a:prstGeom prst="rect">
            <a:avLst/>
          </a:prstGeom>
        </p:spPr>
        <p:txBody>
          <a:bodyPr lIns="0" tIns="0" rIns="0" bIns="0" rtlCol="0" anchor="t">
            <a:spAutoFit/>
          </a:bodyPr>
          <a:lstStyle/>
          <a:p>
            <a:pPr algn="l">
              <a:lnSpc>
                <a:spcPts val="3969"/>
              </a:lnSpc>
            </a:pPr>
            <a:r>
              <a:rPr lang="en-US" sz="2835" b="1">
                <a:solidFill>
                  <a:srgbClr val="004AAD"/>
                </a:solidFill>
                <a:latin typeface="Inter Bold"/>
                <a:ea typeface="Inter Bold"/>
                <a:cs typeface="Inter Bold"/>
                <a:sym typeface="Inter Bold"/>
              </a:rPr>
              <a:t>Delayed Diagnosis:</a:t>
            </a:r>
            <a:r>
              <a:rPr lang="en-US" sz="2835">
                <a:solidFill>
                  <a:srgbClr val="000000"/>
                </a:solidFill>
                <a:latin typeface="Inter"/>
                <a:ea typeface="Inter"/>
                <a:cs typeface="Inter"/>
                <a:sym typeface="Inter"/>
              </a:rPr>
              <a:t> Many patients experience delays in diagnosis due to difficulty accessing specialized doctors or the absence of regular check-ups.</a:t>
            </a:r>
          </a:p>
          <a:p>
            <a:pPr algn="l">
              <a:lnSpc>
                <a:spcPts val="3227"/>
              </a:lnSpc>
            </a:pPr>
            <a:endParaRPr lang="en-US" sz="2835">
              <a:solidFill>
                <a:srgbClr val="000000"/>
              </a:solidFill>
              <a:latin typeface="Inter"/>
              <a:ea typeface="Inter"/>
              <a:cs typeface="Inter"/>
              <a:sym typeface="Inter"/>
            </a:endParaRPr>
          </a:p>
          <a:p>
            <a:pPr algn="l">
              <a:lnSpc>
                <a:spcPts val="3969"/>
              </a:lnSpc>
              <a:spcBef>
                <a:spcPct val="0"/>
              </a:spcBef>
            </a:pPr>
            <a:r>
              <a:rPr lang="en-US" sz="2835" b="1">
                <a:solidFill>
                  <a:srgbClr val="004AAD"/>
                </a:solidFill>
                <a:latin typeface="Inter Bold"/>
                <a:ea typeface="Inter Bold"/>
                <a:cs typeface="Inter Bold"/>
                <a:sym typeface="Inter Bold"/>
              </a:rPr>
              <a:t>Absence of Integrated Technological Solutions:</a:t>
            </a:r>
            <a:r>
              <a:rPr lang="en-US" sz="2835">
                <a:solidFill>
                  <a:srgbClr val="000000"/>
                </a:solidFill>
                <a:latin typeface="Inter"/>
                <a:ea typeface="Inter"/>
                <a:cs typeface="Inter"/>
                <a:sym typeface="Inter"/>
              </a:rPr>
              <a:t> There are no comprehensive applications that combine AI-based diagnosis with a medical community to support patients.</a:t>
            </a:r>
          </a:p>
          <a:p>
            <a:pPr algn="l">
              <a:lnSpc>
                <a:spcPts val="2704"/>
              </a:lnSpc>
              <a:spcBef>
                <a:spcPct val="0"/>
              </a:spcBef>
            </a:pPr>
            <a:endParaRPr lang="en-US" sz="2835">
              <a:solidFill>
                <a:srgbClr val="000000"/>
              </a:solidFill>
              <a:latin typeface="Inter"/>
              <a:ea typeface="Inter"/>
              <a:cs typeface="Inter"/>
              <a:sym typeface="Inter"/>
            </a:endParaRPr>
          </a:p>
          <a:p>
            <a:pPr algn="l">
              <a:lnSpc>
                <a:spcPts val="3969"/>
              </a:lnSpc>
              <a:spcBef>
                <a:spcPct val="0"/>
              </a:spcBef>
            </a:pPr>
            <a:r>
              <a:rPr lang="en-US" sz="2835" b="1">
                <a:solidFill>
                  <a:srgbClr val="004AAD"/>
                </a:solidFill>
                <a:latin typeface="Inter Bold"/>
                <a:ea typeface="Inter Bold"/>
                <a:cs typeface="Inter Bold"/>
                <a:sym typeface="Inter Bold"/>
              </a:rPr>
              <a:t>Difficulty Communicating with Doctors:</a:t>
            </a:r>
            <a:r>
              <a:rPr lang="en-US" sz="2835">
                <a:solidFill>
                  <a:srgbClr val="000000"/>
                </a:solidFill>
                <a:latin typeface="Inter"/>
                <a:ea typeface="Inter"/>
                <a:cs typeface="Inter"/>
                <a:sym typeface="Inter"/>
              </a:rPr>
              <a:t> Patients may struggle to obtain quick medical consultations, especially in remote areas.</a:t>
            </a:r>
          </a:p>
          <a:p>
            <a:pPr algn="l">
              <a:lnSpc>
                <a:spcPts val="2704"/>
              </a:lnSpc>
              <a:spcBef>
                <a:spcPct val="0"/>
              </a:spcBef>
            </a:pPr>
            <a:endParaRPr lang="en-US" sz="2835">
              <a:solidFill>
                <a:srgbClr val="000000"/>
              </a:solidFill>
              <a:latin typeface="Inter"/>
              <a:ea typeface="Inter"/>
              <a:cs typeface="Inter"/>
              <a:sym typeface="Inter"/>
            </a:endParaRPr>
          </a:p>
          <a:p>
            <a:pPr algn="l">
              <a:lnSpc>
                <a:spcPts val="3969"/>
              </a:lnSpc>
              <a:spcBef>
                <a:spcPct val="0"/>
              </a:spcBef>
            </a:pPr>
            <a:r>
              <a:rPr lang="en-US" sz="2835" b="1">
                <a:solidFill>
                  <a:srgbClr val="004AAD"/>
                </a:solidFill>
                <a:latin typeface="Inter Bold"/>
                <a:ea typeface="Inter Bold"/>
                <a:cs typeface="Inter Bold"/>
                <a:sym typeface="Inter Bold"/>
              </a:rPr>
              <a:t>Lack of Health Awareness:</a:t>
            </a:r>
            <a:r>
              <a:rPr lang="en-US" sz="2835">
                <a:solidFill>
                  <a:srgbClr val="000000"/>
                </a:solidFill>
                <a:latin typeface="Inter"/>
                <a:ea typeface="Inter"/>
                <a:cs typeface="Inter"/>
                <a:sym typeface="Inter"/>
              </a:rPr>
              <a:t> Many individuals are unaware of the early symptoms of serious diseases like cancer and heart conditions, leading to delays in seeking medical help.</a:t>
            </a:r>
          </a:p>
          <a:p>
            <a:pPr algn="l">
              <a:lnSpc>
                <a:spcPts val="2704"/>
              </a:lnSpc>
              <a:spcBef>
                <a:spcPct val="0"/>
              </a:spcBef>
            </a:pPr>
            <a:endParaRPr lang="en-US" sz="2835">
              <a:solidFill>
                <a:srgbClr val="000000"/>
              </a:solidFill>
              <a:latin typeface="Inter"/>
              <a:ea typeface="Inter"/>
              <a:cs typeface="Inter"/>
              <a:sym typeface="Inter"/>
            </a:endParaRPr>
          </a:p>
          <a:p>
            <a:pPr algn="l">
              <a:lnSpc>
                <a:spcPts val="3698"/>
              </a:lnSpc>
              <a:spcBef>
                <a:spcPct val="0"/>
              </a:spcBef>
            </a:pPr>
            <a:r>
              <a:rPr lang="en-US" sz="2641" b="1">
                <a:solidFill>
                  <a:srgbClr val="004AAD"/>
                </a:solidFill>
                <a:latin typeface="Inter Bold"/>
                <a:ea typeface="Inter Bold"/>
                <a:cs typeface="Inter Bold"/>
                <a:sym typeface="Inter Bold"/>
              </a:rPr>
              <a:t>High Cost of Diagnosis:</a:t>
            </a:r>
            <a:r>
              <a:rPr lang="en-US" sz="2641">
                <a:solidFill>
                  <a:srgbClr val="000000"/>
                </a:solidFill>
                <a:latin typeface="Inter"/>
                <a:ea typeface="Inter"/>
                <a:cs typeface="Inter"/>
                <a:sym typeface="Inter"/>
              </a:rPr>
              <a:t> Specialized medical tests such as CT scans and MRIs can be expensive and inaccessible to many.</a:t>
            </a:r>
          </a:p>
          <a:p>
            <a:pPr algn="l">
              <a:lnSpc>
                <a:spcPts val="3698"/>
              </a:lnSpc>
              <a:spcBef>
                <a:spcPct val="0"/>
              </a:spcBef>
            </a:pPr>
            <a:endParaRPr lang="en-US" sz="2641">
              <a:solidFill>
                <a:srgbClr val="000000"/>
              </a:solidFill>
              <a:latin typeface="Inter"/>
              <a:ea typeface="Inter"/>
              <a:cs typeface="Inter"/>
              <a:sym typeface="Inter"/>
            </a:endParaRPr>
          </a:p>
          <a:p>
            <a:pPr algn="l">
              <a:lnSpc>
                <a:spcPts val="3964"/>
              </a:lnSpc>
              <a:spcBef>
                <a:spcPct val="0"/>
              </a:spcBef>
            </a:pPr>
            <a:r>
              <a:rPr lang="en-US" sz="2831" b="1">
                <a:solidFill>
                  <a:srgbClr val="004AAD"/>
                </a:solidFill>
                <a:latin typeface="Inter Bold"/>
                <a:ea typeface="Inter Bold"/>
                <a:cs typeface="Inter Bold"/>
                <a:sym typeface="Inter Bold"/>
              </a:rPr>
              <a:t>Lack of Personalized Medical Guidance:</a:t>
            </a:r>
            <a:r>
              <a:rPr lang="en-US" sz="2831">
                <a:solidFill>
                  <a:srgbClr val="000000"/>
                </a:solidFill>
                <a:latin typeface="Inter"/>
                <a:ea typeface="Inter"/>
                <a:cs typeface="Inter"/>
                <a:sym typeface="Inter"/>
              </a:rPr>
              <a:t> Users struggle to find the right doctors, tests, or preventive steps for their specific condition</a:t>
            </a:r>
          </a:p>
        </p:txBody>
      </p:sp>
      <p:sp>
        <p:nvSpPr>
          <p:cNvPr id="15" name="Freeform 1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6" name="TextBox 16"/>
          <p:cNvSpPr txBox="1"/>
          <p:nvPr/>
        </p:nvSpPr>
        <p:spPr>
          <a:xfrm>
            <a:off x="17366218" y="9420704"/>
            <a:ext cx="164783"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6</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E"/>
        </a:solidFill>
        <a:effectLst/>
      </p:bgPr>
    </p:bg>
    <p:spTree>
      <p:nvGrpSpPr>
        <p:cNvPr id="1" name=""/>
        <p:cNvGrpSpPr/>
        <p:nvPr/>
      </p:nvGrpSpPr>
      <p:grpSpPr>
        <a:xfrm>
          <a:off x="0" y="0"/>
          <a:ext cx="0" cy="0"/>
          <a:chOff x="0" y="0"/>
          <a:chExt cx="0" cy="0"/>
        </a:xfrm>
      </p:grpSpPr>
      <p:sp>
        <p:nvSpPr>
          <p:cNvPr id="2" name="TextBox 2"/>
          <p:cNvSpPr txBox="1"/>
          <p:nvPr/>
        </p:nvSpPr>
        <p:spPr>
          <a:xfrm>
            <a:off x="1289719" y="2453683"/>
            <a:ext cx="7209402" cy="3845157"/>
          </a:xfrm>
          <a:prstGeom prst="rect">
            <a:avLst/>
          </a:prstGeom>
        </p:spPr>
        <p:txBody>
          <a:bodyPr lIns="0" tIns="0" rIns="0" bIns="0" rtlCol="0" anchor="t">
            <a:spAutoFit/>
          </a:bodyPr>
          <a:lstStyle/>
          <a:p>
            <a:pPr algn="l">
              <a:lnSpc>
                <a:spcPts val="15387"/>
              </a:lnSpc>
            </a:pPr>
            <a:r>
              <a:rPr lang="en-US" sz="10990" b="1">
                <a:solidFill>
                  <a:srgbClr val="004AAD"/>
                </a:solidFill>
                <a:latin typeface="Inter Bold"/>
                <a:ea typeface="Inter Bold"/>
                <a:cs typeface="Inter Bold"/>
                <a:sym typeface="Inter Bold"/>
              </a:rPr>
              <a:t>Problem Solution</a:t>
            </a:r>
          </a:p>
        </p:txBody>
      </p:sp>
      <p:grpSp>
        <p:nvGrpSpPr>
          <p:cNvPr id="3" name="Group 3"/>
          <p:cNvGrpSpPr/>
          <p:nvPr/>
        </p:nvGrpSpPr>
        <p:grpSpPr>
          <a:xfrm rot="-9612530">
            <a:off x="14374988" y="-2011085"/>
            <a:ext cx="3980706" cy="2598552"/>
            <a:chOff x="0" y="0"/>
            <a:chExt cx="1089483" cy="711200"/>
          </a:xfrm>
        </p:grpSpPr>
        <p:sp>
          <p:nvSpPr>
            <p:cNvPr id="4" name="Freeform 4"/>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5" name="TextBox 5"/>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6" name="Group 6"/>
          <p:cNvGrpSpPr/>
          <p:nvPr/>
        </p:nvGrpSpPr>
        <p:grpSpPr>
          <a:xfrm rot="-10341556">
            <a:off x="16614229" y="-144250"/>
            <a:ext cx="4632098" cy="4053086"/>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8" name="TextBox 8"/>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9" name="Group 9"/>
          <p:cNvGrpSpPr/>
          <p:nvPr/>
        </p:nvGrpSpPr>
        <p:grpSpPr>
          <a:xfrm rot="1372777">
            <a:off x="-106675" y="9878719"/>
            <a:ext cx="3717322" cy="2598552"/>
            <a:chOff x="0" y="0"/>
            <a:chExt cx="1017397" cy="711200"/>
          </a:xfrm>
        </p:grpSpPr>
        <p:sp>
          <p:nvSpPr>
            <p:cNvPr id="10" name="Freeform 10"/>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1" name="TextBox 11"/>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2" name="Group 12"/>
          <p:cNvGrpSpPr/>
          <p:nvPr/>
        </p:nvGrpSpPr>
        <p:grpSpPr>
          <a:xfrm rot="643752">
            <a:off x="-2986511" y="6524324"/>
            <a:ext cx="4632098" cy="4053086"/>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4" name="TextBox 14"/>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5" name="Freeform 15"/>
          <p:cNvSpPr/>
          <p:nvPr/>
        </p:nvSpPr>
        <p:spPr>
          <a:xfrm>
            <a:off x="-1026417" y="-763528"/>
            <a:ext cx="4632273" cy="5028618"/>
          </a:xfrm>
          <a:custGeom>
            <a:avLst/>
            <a:gdLst/>
            <a:ahLst/>
            <a:cxnLst/>
            <a:rect l="l" t="t" r="r" b="b"/>
            <a:pathLst>
              <a:path w="4632273" h="5028618">
                <a:moveTo>
                  <a:pt x="0" y="0"/>
                </a:moveTo>
                <a:lnTo>
                  <a:pt x="4632273" y="0"/>
                </a:lnTo>
                <a:lnTo>
                  <a:pt x="4632273" y="5028617"/>
                </a:lnTo>
                <a:lnTo>
                  <a:pt x="0" y="5028617"/>
                </a:lnTo>
                <a:lnTo>
                  <a:pt x="0" y="0"/>
                </a:lnTo>
                <a:close/>
              </a:path>
            </a:pathLst>
          </a:custGeom>
          <a:blipFill>
            <a:blip r:embed="rId2"/>
            <a:stretch>
              <a:fillRect/>
            </a:stretch>
          </a:blipFill>
        </p:spPr>
        <p:txBody>
          <a:bodyPr/>
          <a:lstStyle/>
          <a:p>
            <a:endParaRPr lang="en-US"/>
          </a:p>
        </p:txBody>
      </p:sp>
      <p:sp>
        <p:nvSpPr>
          <p:cNvPr id="16" name="Freeform 16"/>
          <p:cNvSpPr/>
          <p:nvPr/>
        </p:nvSpPr>
        <p:spPr>
          <a:xfrm>
            <a:off x="8280751" y="-1476928"/>
            <a:ext cx="11859089" cy="12151756"/>
          </a:xfrm>
          <a:custGeom>
            <a:avLst/>
            <a:gdLst/>
            <a:ahLst/>
            <a:cxnLst/>
            <a:rect l="l" t="t" r="r" b="b"/>
            <a:pathLst>
              <a:path w="11859089" h="12151756">
                <a:moveTo>
                  <a:pt x="0" y="0"/>
                </a:moveTo>
                <a:lnTo>
                  <a:pt x="11859089" y="0"/>
                </a:lnTo>
                <a:lnTo>
                  <a:pt x="11859089" y="12151755"/>
                </a:lnTo>
                <a:lnTo>
                  <a:pt x="0" y="12151755"/>
                </a:lnTo>
                <a:lnTo>
                  <a:pt x="0" y="0"/>
                </a:lnTo>
                <a:close/>
              </a:path>
            </a:pathLst>
          </a:custGeom>
          <a:blipFill>
            <a:blip r:embed="rId3"/>
            <a:stretch>
              <a:fillRect r="-2467"/>
            </a:stretch>
          </a:blipFill>
        </p:spPr>
        <p:txBody>
          <a:bodyPr/>
          <a:lstStyle/>
          <a:p>
            <a:endParaRPr lang="en-US"/>
          </a:p>
        </p:txBody>
      </p:sp>
      <p:sp>
        <p:nvSpPr>
          <p:cNvPr id="17" name="TextBox 17"/>
          <p:cNvSpPr txBox="1"/>
          <p:nvPr/>
        </p:nvSpPr>
        <p:spPr>
          <a:xfrm>
            <a:off x="1838341" y="1278898"/>
            <a:ext cx="4185070" cy="387024"/>
          </a:xfrm>
          <a:prstGeom prst="rect">
            <a:avLst/>
          </a:prstGeom>
        </p:spPr>
        <p:txBody>
          <a:bodyPr lIns="0" tIns="0" rIns="0" bIns="0" rtlCol="0" anchor="t">
            <a:spAutoFit/>
          </a:bodyPr>
          <a:lstStyle/>
          <a:p>
            <a:pPr algn="l">
              <a:lnSpc>
                <a:spcPts val="2862"/>
              </a:lnSpc>
            </a:pPr>
            <a:r>
              <a:rPr lang="en-US" sz="2862" b="1">
                <a:solidFill>
                  <a:srgbClr val="193074"/>
                </a:solidFill>
                <a:latin typeface="Inter Bold"/>
                <a:ea typeface="Inter Bold"/>
                <a:cs typeface="Inter Bold"/>
                <a:sym typeface="Inter Bold"/>
              </a:rPr>
              <a:t>Tamenny</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612530">
            <a:off x="14374988" y="-2011085"/>
            <a:ext cx="3980706" cy="2598552"/>
            <a:chOff x="0" y="0"/>
            <a:chExt cx="1089483" cy="711200"/>
          </a:xfrm>
        </p:grpSpPr>
        <p:sp>
          <p:nvSpPr>
            <p:cNvPr id="3" name="Freeform 3"/>
            <p:cNvSpPr/>
            <p:nvPr/>
          </p:nvSpPr>
          <p:spPr>
            <a:xfrm>
              <a:off x="0" y="0"/>
              <a:ext cx="1089483" cy="711200"/>
            </a:xfrm>
            <a:custGeom>
              <a:avLst/>
              <a:gdLst/>
              <a:ahLst/>
              <a:cxnLst/>
              <a:rect l="l" t="t" r="r" b="b"/>
              <a:pathLst>
                <a:path w="1089483" h="711200">
                  <a:moveTo>
                    <a:pt x="544742" y="711200"/>
                  </a:moveTo>
                  <a:lnTo>
                    <a:pt x="1089483" y="0"/>
                  </a:lnTo>
                  <a:lnTo>
                    <a:pt x="0" y="0"/>
                  </a:lnTo>
                  <a:lnTo>
                    <a:pt x="544742" y="711200"/>
                  </a:lnTo>
                  <a:close/>
                </a:path>
              </a:pathLst>
            </a:custGeom>
            <a:solidFill>
              <a:srgbClr val="247CFF"/>
            </a:solidFill>
          </p:spPr>
          <p:txBody>
            <a:bodyPr/>
            <a:lstStyle/>
            <a:p>
              <a:endParaRPr lang="en-US"/>
            </a:p>
          </p:txBody>
        </p:sp>
        <p:sp>
          <p:nvSpPr>
            <p:cNvPr id="4" name="TextBox 4"/>
            <p:cNvSpPr txBox="1"/>
            <p:nvPr/>
          </p:nvSpPr>
          <p:spPr>
            <a:xfrm>
              <a:off x="170232" y="12700"/>
              <a:ext cx="749020" cy="368300"/>
            </a:xfrm>
            <a:prstGeom prst="rect">
              <a:avLst/>
            </a:prstGeom>
          </p:spPr>
          <p:txBody>
            <a:bodyPr lIns="44921" tIns="44921" rIns="44921" bIns="44921" rtlCol="0" anchor="ctr"/>
            <a:lstStyle/>
            <a:p>
              <a:pPr algn="ctr">
                <a:lnSpc>
                  <a:spcPts val="2229"/>
                </a:lnSpc>
              </a:pPr>
              <a:endParaRPr/>
            </a:p>
          </p:txBody>
        </p:sp>
      </p:grpSp>
      <p:grpSp>
        <p:nvGrpSpPr>
          <p:cNvPr id="5" name="Group 5"/>
          <p:cNvGrpSpPr/>
          <p:nvPr/>
        </p:nvGrpSpPr>
        <p:grpSpPr>
          <a:xfrm rot="-10341556">
            <a:off x="16614229" y="-144250"/>
            <a:ext cx="4632098" cy="4053086"/>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7" name="TextBox 7"/>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grpSp>
        <p:nvGrpSpPr>
          <p:cNvPr id="8" name="Group 8"/>
          <p:cNvGrpSpPr/>
          <p:nvPr/>
        </p:nvGrpSpPr>
        <p:grpSpPr>
          <a:xfrm rot="1372777">
            <a:off x="-106675" y="9878719"/>
            <a:ext cx="3717322" cy="2598552"/>
            <a:chOff x="0" y="0"/>
            <a:chExt cx="1017397" cy="711200"/>
          </a:xfrm>
        </p:grpSpPr>
        <p:sp>
          <p:nvSpPr>
            <p:cNvPr id="9" name="Freeform 9"/>
            <p:cNvSpPr/>
            <p:nvPr/>
          </p:nvSpPr>
          <p:spPr>
            <a:xfrm>
              <a:off x="0" y="0"/>
              <a:ext cx="1017397" cy="711200"/>
            </a:xfrm>
            <a:custGeom>
              <a:avLst/>
              <a:gdLst/>
              <a:ahLst/>
              <a:cxnLst/>
              <a:rect l="l" t="t" r="r" b="b"/>
              <a:pathLst>
                <a:path w="1017397" h="711200">
                  <a:moveTo>
                    <a:pt x="508699" y="711200"/>
                  </a:moveTo>
                  <a:lnTo>
                    <a:pt x="1017397" y="0"/>
                  </a:lnTo>
                  <a:lnTo>
                    <a:pt x="0" y="0"/>
                  </a:lnTo>
                  <a:lnTo>
                    <a:pt x="508699" y="711200"/>
                  </a:lnTo>
                  <a:close/>
                </a:path>
              </a:pathLst>
            </a:custGeom>
            <a:solidFill>
              <a:srgbClr val="247CFF"/>
            </a:solidFill>
          </p:spPr>
          <p:txBody>
            <a:bodyPr/>
            <a:lstStyle/>
            <a:p>
              <a:endParaRPr lang="en-US"/>
            </a:p>
          </p:txBody>
        </p:sp>
        <p:sp>
          <p:nvSpPr>
            <p:cNvPr id="10" name="TextBox 10"/>
            <p:cNvSpPr txBox="1"/>
            <p:nvPr/>
          </p:nvSpPr>
          <p:spPr>
            <a:xfrm>
              <a:off x="158968" y="12700"/>
              <a:ext cx="699461" cy="368300"/>
            </a:xfrm>
            <a:prstGeom prst="rect">
              <a:avLst/>
            </a:prstGeom>
          </p:spPr>
          <p:txBody>
            <a:bodyPr lIns="44921" tIns="44921" rIns="44921" bIns="44921" rtlCol="0" anchor="ctr"/>
            <a:lstStyle/>
            <a:p>
              <a:pPr algn="ctr">
                <a:lnSpc>
                  <a:spcPts val="2229"/>
                </a:lnSpc>
              </a:pPr>
              <a:endParaRPr/>
            </a:p>
          </p:txBody>
        </p:sp>
      </p:grpSp>
      <p:grpSp>
        <p:nvGrpSpPr>
          <p:cNvPr id="11" name="Group 11"/>
          <p:cNvGrpSpPr/>
          <p:nvPr/>
        </p:nvGrpSpPr>
        <p:grpSpPr>
          <a:xfrm rot="643752">
            <a:off x="-2986511" y="6524324"/>
            <a:ext cx="4632098" cy="4053086"/>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4AAD"/>
            </a:solidFill>
          </p:spPr>
          <p:txBody>
            <a:bodyPr/>
            <a:lstStyle/>
            <a:p>
              <a:endParaRPr lang="en-US"/>
            </a:p>
          </p:txBody>
        </p:sp>
        <p:sp>
          <p:nvSpPr>
            <p:cNvPr id="13" name="TextBox 13"/>
            <p:cNvSpPr txBox="1"/>
            <p:nvPr/>
          </p:nvSpPr>
          <p:spPr>
            <a:xfrm>
              <a:off x="127000" y="292100"/>
              <a:ext cx="558800" cy="368300"/>
            </a:xfrm>
            <a:prstGeom prst="rect">
              <a:avLst/>
            </a:prstGeom>
          </p:spPr>
          <p:txBody>
            <a:bodyPr lIns="44921" tIns="44921" rIns="44921" bIns="44921" rtlCol="0" anchor="ctr"/>
            <a:lstStyle/>
            <a:p>
              <a:pPr algn="ctr">
                <a:lnSpc>
                  <a:spcPts val="2229"/>
                </a:lnSpc>
              </a:pPr>
              <a:endParaRPr/>
            </a:p>
          </p:txBody>
        </p:sp>
      </p:grpSp>
      <p:sp>
        <p:nvSpPr>
          <p:cNvPr id="14" name="TextBox 14"/>
          <p:cNvSpPr txBox="1"/>
          <p:nvPr/>
        </p:nvSpPr>
        <p:spPr>
          <a:xfrm>
            <a:off x="1028700" y="962025"/>
            <a:ext cx="16230600" cy="8410139"/>
          </a:xfrm>
          <a:prstGeom prst="rect">
            <a:avLst/>
          </a:prstGeom>
        </p:spPr>
        <p:txBody>
          <a:bodyPr lIns="0" tIns="0" rIns="0" bIns="0" rtlCol="0" anchor="t">
            <a:spAutoFit/>
          </a:bodyPr>
          <a:lstStyle/>
          <a:p>
            <a:pPr algn="l">
              <a:lnSpc>
                <a:spcPts val="4211"/>
              </a:lnSpc>
              <a:spcBef>
                <a:spcPct val="0"/>
              </a:spcBef>
            </a:pPr>
            <a:r>
              <a:rPr lang="en-US" sz="3008" b="1">
                <a:solidFill>
                  <a:srgbClr val="004AAD"/>
                </a:solidFill>
                <a:latin typeface="Inter Bold"/>
                <a:ea typeface="Inter Bold"/>
                <a:cs typeface="Inter Bold"/>
                <a:sym typeface="Inter Bold"/>
              </a:rPr>
              <a:t>A mobile application</a:t>
            </a:r>
            <a:r>
              <a:rPr lang="en-US" sz="3008">
                <a:solidFill>
                  <a:srgbClr val="000000"/>
                </a:solidFill>
                <a:latin typeface="Inter"/>
                <a:ea typeface="Inter"/>
                <a:cs typeface="Inter"/>
                <a:sym typeface="Inter"/>
              </a:rPr>
              <a:t>: integrates Computer Vision (CV) , Artificial Intelligence (AI) and Natural Language processing (NLP) to provide automated disease diagnosis and patient interaction.</a:t>
            </a:r>
          </a:p>
          <a:p>
            <a:pPr algn="l">
              <a:lnSpc>
                <a:spcPts val="4211"/>
              </a:lnSpc>
              <a:spcBef>
                <a:spcPct val="0"/>
              </a:spcBef>
            </a:pPr>
            <a:endParaRPr lang="en-US" sz="3008">
              <a:solidFill>
                <a:srgbClr val="000000"/>
              </a:solidFill>
              <a:latin typeface="Inter"/>
              <a:ea typeface="Inter"/>
              <a:cs typeface="Inter"/>
              <a:sym typeface="Inter"/>
            </a:endParaRPr>
          </a:p>
          <a:p>
            <a:pPr algn="l">
              <a:lnSpc>
                <a:spcPts val="4211"/>
              </a:lnSpc>
              <a:spcBef>
                <a:spcPct val="0"/>
              </a:spcBef>
            </a:pPr>
            <a:r>
              <a:rPr lang="en-US" sz="3008" b="1">
                <a:solidFill>
                  <a:srgbClr val="004AAD"/>
                </a:solidFill>
                <a:latin typeface="Inter Bold"/>
                <a:ea typeface="Inter Bold"/>
                <a:cs typeface="Inter Bold"/>
                <a:sym typeface="Inter Bold"/>
              </a:rPr>
              <a:t>Interactive Medical Community:</a:t>
            </a:r>
            <a:r>
              <a:rPr lang="en-US" sz="3008">
                <a:solidFill>
                  <a:srgbClr val="000000"/>
                </a:solidFill>
                <a:latin typeface="Inter"/>
                <a:ea typeface="Inter"/>
                <a:cs typeface="Inter"/>
                <a:sym typeface="Inter"/>
              </a:rPr>
              <a:t> Allows users to share experiences, seek advice, and connect with doctors for additional guidance.</a:t>
            </a:r>
          </a:p>
          <a:p>
            <a:pPr algn="l">
              <a:lnSpc>
                <a:spcPts val="2466"/>
              </a:lnSpc>
              <a:spcBef>
                <a:spcPct val="0"/>
              </a:spcBef>
            </a:pPr>
            <a:endParaRPr lang="en-US" sz="3008">
              <a:solidFill>
                <a:srgbClr val="000000"/>
              </a:solidFill>
              <a:latin typeface="Inter"/>
              <a:ea typeface="Inter"/>
              <a:cs typeface="Inter"/>
              <a:sym typeface="Inter"/>
            </a:endParaRPr>
          </a:p>
          <a:p>
            <a:pPr algn="l">
              <a:lnSpc>
                <a:spcPts val="4211"/>
              </a:lnSpc>
              <a:spcBef>
                <a:spcPct val="0"/>
              </a:spcBef>
            </a:pPr>
            <a:r>
              <a:rPr lang="en-US" sz="3008" b="1">
                <a:solidFill>
                  <a:srgbClr val="004AAD"/>
                </a:solidFill>
                <a:latin typeface="Inter Bold"/>
                <a:ea typeface="Inter Bold"/>
                <a:cs typeface="Inter Bold"/>
                <a:sym typeface="Inter Bold"/>
              </a:rPr>
              <a:t>Affordable Diagnosis:</a:t>
            </a:r>
            <a:r>
              <a:rPr lang="en-US" sz="3008">
                <a:solidFill>
                  <a:srgbClr val="000000"/>
                </a:solidFill>
                <a:latin typeface="Inter"/>
                <a:ea typeface="Inter"/>
                <a:cs typeface="Inter"/>
                <a:sym typeface="Inter"/>
              </a:rPr>
              <a:t> Offers low-cost, AI-powered initial diagnosis, reducing financial barriers.</a:t>
            </a:r>
          </a:p>
          <a:p>
            <a:pPr algn="l">
              <a:lnSpc>
                <a:spcPts val="2466"/>
              </a:lnSpc>
              <a:spcBef>
                <a:spcPct val="0"/>
              </a:spcBef>
            </a:pPr>
            <a:endParaRPr lang="en-US" sz="3008">
              <a:solidFill>
                <a:srgbClr val="000000"/>
              </a:solidFill>
              <a:latin typeface="Inter"/>
              <a:ea typeface="Inter"/>
              <a:cs typeface="Inter"/>
              <a:sym typeface="Inter"/>
            </a:endParaRPr>
          </a:p>
          <a:p>
            <a:pPr algn="l">
              <a:lnSpc>
                <a:spcPts val="4211"/>
              </a:lnSpc>
              <a:spcBef>
                <a:spcPct val="0"/>
              </a:spcBef>
            </a:pPr>
            <a:r>
              <a:rPr lang="en-US" sz="3008" b="1">
                <a:solidFill>
                  <a:srgbClr val="004AAD"/>
                </a:solidFill>
                <a:latin typeface="Inter Bold"/>
                <a:ea typeface="Inter Bold"/>
                <a:cs typeface="Inter Bold"/>
                <a:sym typeface="Inter Bold"/>
              </a:rPr>
              <a:t>Accessible Health Education:</a:t>
            </a:r>
            <a:r>
              <a:rPr lang="en-US" sz="3008">
                <a:solidFill>
                  <a:srgbClr val="000000"/>
                </a:solidFill>
                <a:latin typeface="Inter"/>
                <a:ea typeface="Inter"/>
                <a:cs typeface="Inter"/>
                <a:sym typeface="Inter"/>
              </a:rPr>
              <a:t> Delivers helpful information about diseases, symptoms, and prevention methods.</a:t>
            </a:r>
          </a:p>
          <a:p>
            <a:pPr algn="l">
              <a:lnSpc>
                <a:spcPts val="3609"/>
              </a:lnSpc>
              <a:spcBef>
                <a:spcPct val="0"/>
              </a:spcBef>
            </a:pPr>
            <a:endParaRPr lang="en-US" sz="3008">
              <a:solidFill>
                <a:srgbClr val="000000"/>
              </a:solidFill>
              <a:latin typeface="Inter"/>
              <a:ea typeface="Inter"/>
              <a:cs typeface="Inter"/>
              <a:sym typeface="Inter"/>
            </a:endParaRPr>
          </a:p>
          <a:p>
            <a:pPr algn="l">
              <a:lnSpc>
                <a:spcPts val="4216"/>
              </a:lnSpc>
              <a:spcBef>
                <a:spcPct val="0"/>
              </a:spcBef>
            </a:pPr>
            <a:r>
              <a:rPr lang="en-US" sz="3011" b="1">
                <a:solidFill>
                  <a:srgbClr val="004AAD"/>
                </a:solidFill>
                <a:latin typeface="Inter Bold"/>
                <a:ea typeface="Inter Bold"/>
                <a:cs typeface="Inter Bold"/>
                <a:sym typeface="Inter Bold"/>
              </a:rPr>
              <a:t>Personalized Medical Recommendations:</a:t>
            </a:r>
            <a:r>
              <a:rPr lang="en-US" sz="3011">
                <a:solidFill>
                  <a:srgbClr val="000000"/>
                </a:solidFill>
                <a:latin typeface="Inter"/>
                <a:ea typeface="Inter"/>
                <a:cs typeface="Inter"/>
                <a:sym typeface="Inter"/>
              </a:rPr>
              <a:t> AI system that analyzes symptoms and history to recommend suitable doctors, tests, and preventive care — for faster and personalized treatment.</a:t>
            </a:r>
          </a:p>
          <a:p>
            <a:pPr algn="l">
              <a:lnSpc>
                <a:spcPts val="3609"/>
              </a:lnSpc>
              <a:spcBef>
                <a:spcPct val="0"/>
              </a:spcBef>
            </a:pPr>
            <a:endParaRPr lang="en-US" sz="3011">
              <a:solidFill>
                <a:srgbClr val="000000"/>
              </a:solidFill>
              <a:latin typeface="Inter"/>
              <a:ea typeface="Inter"/>
              <a:cs typeface="Inter"/>
              <a:sym typeface="Inter"/>
            </a:endParaRPr>
          </a:p>
        </p:txBody>
      </p:sp>
      <p:sp>
        <p:nvSpPr>
          <p:cNvPr id="15" name="Freeform 15"/>
          <p:cNvSpPr/>
          <p:nvPr/>
        </p:nvSpPr>
        <p:spPr>
          <a:xfrm>
            <a:off x="16346589" y="8517120"/>
            <a:ext cx="2204042" cy="2204042"/>
          </a:xfrm>
          <a:custGeom>
            <a:avLst/>
            <a:gdLst/>
            <a:ahLst/>
            <a:cxnLst/>
            <a:rect l="l" t="t" r="r" b="b"/>
            <a:pathLst>
              <a:path w="2204042" h="2204042">
                <a:moveTo>
                  <a:pt x="0" y="0"/>
                </a:moveTo>
                <a:lnTo>
                  <a:pt x="2204041" y="0"/>
                </a:lnTo>
                <a:lnTo>
                  <a:pt x="2204041" y="2204041"/>
                </a:lnTo>
                <a:lnTo>
                  <a:pt x="0" y="2204041"/>
                </a:lnTo>
                <a:lnTo>
                  <a:pt x="0" y="0"/>
                </a:lnTo>
                <a:close/>
              </a:path>
            </a:pathLst>
          </a:custGeom>
          <a:blipFill>
            <a:blip r:embed="rId2">
              <a:alphaModFix amt="50000"/>
            </a:blip>
            <a:stretch>
              <a:fillRect/>
            </a:stretch>
          </a:blipFill>
        </p:spPr>
        <p:txBody>
          <a:bodyPr/>
          <a:lstStyle/>
          <a:p>
            <a:endParaRPr lang="en-US"/>
          </a:p>
        </p:txBody>
      </p:sp>
      <p:sp>
        <p:nvSpPr>
          <p:cNvPr id="16" name="TextBox 16"/>
          <p:cNvSpPr txBox="1"/>
          <p:nvPr/>
        </p:nvSpPr>
        <p:spPr>
          <a:xfrm>
            <a:off x="17370802" y="9420704"/>
            <a:ext cx="155615" cy="349249"/>
          </a:xfrm>
          <a:prstGeom prst="rect">
            <a:avLst/>
          </a:prstGeom>
        </p:spPr>
        <p:txBody>
          <a:bodyPr lIns="0" tIns="0" rIns="0" bIns="0" rtlCol="0" anchor="t">
            <a:spAutoFit/>
          </a:bodyPr>
          <a:lstStyle/>
          <a:p>
            <a:pPr algn="ctr">
              <a:lnSpc>
                <a:spcPts val="2800"/>
              </a:lnSpc>
            </a:pPr>
            <a:r>
              <a:rPr lang="en-US" sz="2000" b="1">
                <a:solidFill>
                  <a:srgbClr val="004AAD"/>
                </a:solidFill>
                <a:latin typeface="Canva Sans Bold"/>
                <a:ea typeface="Canva Sans Bold"/>
                <a:cs typeface="Canva Sans Bold"/>
                <a:sym typeface="Canva Sans Bold"/>
              </a:rPr>
              <a:t>8</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4599</Words>
  <Application>Microsoft Office PowerPoint</Application>
  <PresentationFormat>Custom</PresentationFormat>
  <Paragraphs>734</Paragraphs>
  <Slides>65</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Lato</vt:lpstr>
      <vt:lpstr>Inter Bold</vt:lpstr>
      <vt:lpstr>Agrandir Medium</vt:lpstr>
      <vt:lpstr>Calibri</vt:lpstr>
      <vt:lpstr>Canva Sans Bold</vt:lpstr>
      <vt:lpstr>Agrandir</vt:lpstr>
      <vt:lpstr>Canva Sans</vt:lpstr>
      <vt:lpstr>Arimo Bold</vt:lpstr>
      <vt:lpstr>Inter</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Modern Mobile Apps Presentation</dc:title>
  <cp:lastModifiedBy>Youssef abdelaziz</cp:lastModifiedBy>
  <cp:revision>4</cp:revision>
  <dcterms:created xsi:type="dcterms:W3CDTF">2006-08-16T00:00:00Z</dcterms:created>
  <dcterms:modified xsi:type="dcterms:W3CDTF">2025-06-11T17:07:32Z</dcterms:modified>
  <dc:identifier>DAGZIGHn5J4</dc:identifier>
</cp:coreProperties>
</file>